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92124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92124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7723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06324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414272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414272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9872" y="0"/>
            <a:ext cx="457200" cy="334010"/>
          </a:xfrm>
          <a:custGeom>
            <a:avLst/>
            <a:gdLst/>
            <a:ahLst/>
            <a:cxnLst/>
            <a:rect l="l" t="t" r="r" b="b"/>
            <a:pathLst>
              <a:path w="457200" h="334010">
                <a:moveTo>
                  <a:pt x="0" y="333756"/>
                </a:moveTo>
                <a:lnTo>
                  <a:pt x="457200" y="333756"/>
                </a:lnTo>
                <a:lnTo>
                  <a:pt x="457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9872" y="6519671"/>
            <a:ext cx="457200" cy="338455"/>
          </a:xfrm>
          <a:custGeom>
            <a:avLst/>
            <a:gdLst/>
            <a:ahLst/>
            <a:cxnLst/>
            <a:rect l="l" t="t" r="r" b="b"/>
            <a:pathLst>
              <a:path w="457200" h="338454">
                <a:moveTo>
                  <a:pt x="0" y="338327"/>
                </a:moveTo>
                <a:lnTo>
                  <a:pt x="457200" y="338327"/>
                </a:lnTo>
                <a:lnTo>
                  <a:pt x="457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28472" y="0"/>
            <a:ext cx="762000" cy="334010"/>
          </a:xfrm>
          <a:custGeom>
            <a:avLst/>
            <a:gdLst/>
            <a:ahLst/>
            <a:cxnLst/>
            <a:rect l="l" t="t" r="r" b="b"/>
            <a:pathLst>
              <a:path w="762000" h="334010">
                <a:moveTo>
                  <a:pt x="0" y="333756"/>
                </a:moveTo>
                <a:lnTo>
                  <a:pt x="762000" y="333756"/>
                </a:lnTo>
                <a:lnTo>
                  <a:pt x="7620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28472" y="6519671"/>
            <a:ext cx="762000" cy="338455"/>
          </a:xfrm>
          <a:custGeom>
            <a:avLst/>
            <a:gdLst/>
            <a:ahLst/>
            <a:cxnLst/>
            <a:rect l="l" t="t" r="r" b="b"/>
            <a:pathLst>
              <a:path w="762000" h="338454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240268" y="0"/>
            <a:ext cx="67310" cy="334010"/>
          </a:xfrm>
          <a:custGeom>
            <a:avLst/>
            <a:gdLst/>
            <a:ahLst/>
            <a:cxnLst/>
            <a:rect l="l" t="t" r="r" b="b"/>
            <a:pathLst>
              <a:path w="67309" h="334010">
                <a:moveTo>
                  <a:pt x="0" y="333756"/>
                </a:moveTo>
                <a:lnTo>
                  <a:pt x="67055" y="333756"/>
                </a:lnTo>
                <a:lnTo>
                  <a:pt x="67055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6707123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764523" y="0"/>
            <a:ext cx="379730" cy="6858000"/>
          </a:xfrm>
          <a:custGeom>
            <a:avLst/>
            <a:gdLst/>
            <a:ahLst/>
            <a:cxnLst/>
            <a:rect l="l" t="t" r="r" b="b"/>
            <a:pathLst>
              <a:path w="379729" h="6858000">
                <a:moveTo>
                  <a:pt x="0" y="6857999"/>
                </a:moveTo>
                <a:lnTo>
                  <a:pt x="379475" y="6857999"/>
                </a:lnTo>
                <a:lnTo>
                  <a:pt x="3794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231123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887723" y="0"/>
            <a:ext cx="673735" cy="334010"/>
          </a:xfrm>
          <a:custGeom>
            <a:avLst/>
            <a:gdLst/>
            <a:ahLst/>
            <a:cxnLst/>
            <a:rect l="l" t="t" r="r" b="b"/>
            <a:pathLst>
              <a:path w="673735" h="334010">
                <a:moveTo>
                  <a:pt x="0" y="333756"/>
                </a:moveTo>
                <a:lnTo>
                  <a:pt x="673608" y="333756"/>
                </a:lnTo>
                <a:lnTo>
                  <a:pt x="673608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87723" y="6519671"/>
            <a:ext cx="2819400" cy="338455"/>
          </a:xfrm>
          <a:custGeom>
            <a:avLst/>
            <a:gdLst/>
            <a:ahLst/>
            <a:cxnLst/>
            <a:rect l="l" t="t" r="r" b="b"/>
            <a:pathLst>
              <a:path w="2819400" h="338454">
                <a:moveTo>
                  <a:pt x="0" y="338327"/>
                </a:moveTo>
                <a:lnTo>
                  <a:pt x="2819400" y="338327"/>
                </a:lnTo>
                <a:lnTo>
                  <a:pt x="28194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0292" y="0"/>
            <a:ext cx="9100058" cy="6864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561332" y="0"/>
            <a:ext cx="0" cy="678180"/>
          </a:xfrm>
          <a:custGeom>
            <a:avLst/>
            <a:gdLst/>
            <a:ahLst/>
            <a:cxnLst/>
            <a:rect l="l" t="t" r="r" b="b"/>
            <a:pathLst>
              <a:path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649723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3C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3C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3C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2375" y="645921"/>
            <a:ext cx="6899249" cy="167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93C5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0955" y="2315972"/>
            <a:ext cx="6762089" cy="2950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0" y="6858000"/>
                </a:moveTo>
                <a:lnTo>
                  <a:pt x="1600200" y="6858000"/>
                </a:lnTo>
                <a:lnTo>
                  <a:pt x="1600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8072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0" y="6858000"/>
                </a:moveTo>
                <a:lnTo>
                  <a:pt x="1600200" y="6858000"/>
                </a:lnTo>
                <a:lnTo>
                  <a:pt x="1600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672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2272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29400" y="6249923"/>
            <a:ext cx="1600200" cy="608330"/>
          </a:xfrm>
          <a:custGeom>
            <a:avLst/>
            <a:gdLst/>
            <a:ahLst/>
            <a:cxnLst/>
            <a:rect l="l" t="t" r="r" b="b"/>
            <a:pathLst>
              <a:path w="1600200" h="608329">
                <a:moveTo>
                  <a:pt x="0" y="608075"/>
                </a:moveTo>
                <a:lnTo>
                  <a:pt x="1600200" y="608075"/>
                </a:lnTo>
                <a:lnTo>
                  <a:pt x="1600200" y="0"/>
                </a:lnTo>
                <a:lnTo>
                  <a:pt x="0" y="0"/>
                </a:lnTo>
                <a:lnTo>
                  <a:pt x="0" y="608075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686800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53400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0" y="6858000"/>
                </a:moveTo>
                <a:lnTo>
                  <a:pt x="2819400" y="6858000"/>
                </a:lnTo>
                <a:lnTo>
                  <a:pt x="28194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95600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24200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6349" y="210058"/>
            <a:ext cx="9156699" cy="66542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61332" y="0"/>
            <a:ext cx="3679190" cy="6250305"/>
          </a:xfrm>
          <a:custGeom>
            <a:avLst/>
            <a:gdLst/>
            <a:ahLst/>
            <a:cxnLst/>
            <a:rect l="l" t="t" r="r" b="b"/>
            <a:pathLst>
              <a:path w="3679190" h="6250305">
                <a:moveTo>
                  <a:pt x="0" y="6249924"/>
                </a:moveTo>
                <a:lnTo>
                  <a:pt x="3678936" y="6249924"/>
                </a:lnTo>
                <a:lnTo>
                  <a:pt x="3678936" y="0"/>
                </a:lnTo>
                <a:lnTo>
                  <a:pt x="0" y="0"/>
                </a:lnTo>
                <a:lnTo>
                  <a:pt x="0" y="624992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61332" y="0"/>
            <a:ext cx="3679190" cy="6250305"/>
          </a:xfrm>
          <a:custGeom>
            <a:avLst/>
            <a:gdLst/>
            <a:ahLst/>
            <a:cxnLst/>
            <a:rect l="l" t="t" r="r" b="b"/>
            <a:pathLst>
              <a:path w="3679190" h="6250305">
                <a:moveTo>
                  <a:pt x="0" y="6249924"/>
                </a:moveTo>
                <a:lnTo>
                  <a:pt x="3678936" y="6249924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61332" y="0"/>
            <a:ext cx="0" cy="6250305"/>
          </a:xfrm>
          <a:custGeom>
            <a:avLst/>
            <a:gdLst/>
            <a:ahLst/>
            <a:cxnLst/>
            <a:rect l="l" t="t" r="r" b="b"/>
            <a:pathLst>
              <a:path h="6250305">
                <a:moveTo>
                  <a:pt x="0" y="0"/>
                </a:moveTo>
                <a:lnTo>
                  <a:pt x="0" y="6249924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49723" y="0"/>
            <a:ext cx="3505200" cy="2292350"/>
          </a:xfrm>
          <a:custGeom>
            <a:avLst/>
            <a:gdLst/>
            <a:ahLst/>
            <a:cxnLst/>
            <a:rect l="l" t="t" r="r" b="b"/>
            <a:pathLst>
              <a:path w="3505200" h="2292350">
                <a:moveTo>
                  <a:pt x="0" y="2292096"/>
                </a:moveTo>
                <a:lnTo>
                  <a:pt x="3505200" y="2292096"/>
                </a:lnTo>
                <a:lnTo>
                  <a:pt x="3505200" y="0"/>
                </a:lnTo>
                <a:lnTo>
                  <a:pt x="0" y="0"/>
                </a:lnTo>
                <a:lnTo>
                  <a:pt x="0" y="2292096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51247" y="6129528"/>
            <a:ext cx="3505200" cy="0"/>
          </a:xfrm>
          <a:custGeom>
            <a:avLst/>
            <a:gdLst/>
            <a:ahLst/>
            <a:cxnLst/>
            <a:rect l="l" t="t" r="r" b="b"/>
            <a:pathLst>
              <a:path w="3505200">
                <a:moveTo>
                  <a:pt x="0" y="0"/>
                </a:moveTo>
                <a:lnTo>
                  <a:pt x="3505200" y="0"/>
                </a:lnTo>
              </a:path>
            </a:pathLst>
          </a:custGeom>
          <a:ln w="82295">
            <a:solidFill>
              <a:srgbClr val="93C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651375" y="3229101"/>
            <a:ext cx="33820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93C500"/>
                </a:solidFill>
                <a:latin typeface="Arial"/>
                <a:cs typeface="Arial"/>
              </a:rPr>
              <a:t>Hysterectomy</a:t>
            </a:r>
            <a:endParaRPr sz="4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72000" y="4038600"/>
            <a:ext cx="4419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By: Ms. Sujata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Walode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Tutor, MGM SBSA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64535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65" dirty="0"/>
              <a:t>Types </a:t>
            </a:r>
            <a:r>
              <a:rPr sz="4000" spc="-5" dirty="0"/>
              <a:t>According to</a:t>
            </a:r>
            <a:r>
              <a:rPr sz="4000" spc="-114" dirty="0"/>
              <a:t> </a:t>
            </a:r>
            <a:r>
              <a:rPr sz="4000" spc="-10" dirty="0"/>
              <a:t>Route: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22375" y="2276094"/>
            <a:ext cx="2182495" cy="13430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400" spc="-30" dirty="0">
                <a:solidFill>
                  <a:srgbClr val="3D3C2C"/>
                </a:solidFill>
                <a:latin typeface="Arial"/>
                <a:cs typeface="Arial"/>
              </a:rPr>
              <a:t>Vaginal</a:t>
            </a:r>
            <a:endParaRPr sz="24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Abdominal</a:t>
            </a:r>
            <a:endParaRPr sz="24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Laproscopic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5866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 </a:t>
            </a:r>
            <a:r>
              <a:rPr sz="4000" spc="-35" dirty="0"/>
              <a:t>Vaginal</a:t>
            </a:r>
            <a:r>
              <a:rPr sz="4000" spc="-50" dirty="0"/>
              <a:t> </a:t>
            </a:r>
            <a:r>
              <a:rPr sz="4000" spc="-5" dirty="0"/>
              <a:t>Hysterectomy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99207"/>
            <a:ext cx="6319520" cy="312674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87020" marR="628650" indent="-274955">
              <a:lnSpc>
                <a:spcPts val="1630"/>
              </a:lnSpc>
              <a:spcBef>
                <a:spcPts val="500"/>
              </a:spcBef>
              <a:tabLst>
                <a:tab pos="286385" algn="l"/>
              </a:tabLst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During a vaginal </a:t>
            </a:r>
            <a:r>
              <a:rPr sz="1700" spc="-15" dirty="0">
                <a:solidFill>
                  <a:srgbClr val="3D3C2C"/>
                </a:solidFill>
                <a:latin typeface="Arial"/>
                <a:cs typeface="Arial"/>
              </a:rPr>
              <a:t>hysterectomy,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the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uterus and cervix are  removed through an incision made in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the top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of</a:t>
            </a:r>
            <a:r>
              <a:rPr sz="1700" spc="5" dirty="0">
                <a:solidFill>
                  <a:srgbClr val="3D3C2C"/>
                </a:solidFill>
                <a:latin typeface="Arial"/>
                <a:cs typeface="Arial"/>
              </a:rPr>
              <a:t> vagina.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Times New Roman"/>
              <a:cs typeface="Times New Roman"/>
            </a:endParaRPr>
          </a:p>
          <a:p>
            <a:pPr marL="287020" marR="78105" indent="-274955">
              <a:lnSpc>
                <a:spcPts val="1630"/>
              </a:lnSpc>
              <a:spcBef>
                <a:spcPts val="5"/>
              </a:spcBef>
              <a:tabLst>
                <a:tab pos="286385" algn="l"/>
              </a:tabLst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Surgical instruments are inserted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into the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vagina </a:t>
            </a:r>
            <a:r>
              <a:rPr sz="1700" spc="-10" dirty="0">
                <a:solidFill>
                  <a:srgbClr val="3D3C2C"/>
                </a:solidFill>
                <a:latin typeface="Arial"/>
                <a:cs typeface="Arial"/>
              </a:rPr>
              <a:t>to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detach the  uterus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from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 ligaments.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A vaginal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can be</a:t>
            </a:r>
            <a:r>
              <a:rPr sz="1700" spc="-5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done:</a:t>
            </a:r>
            <a:endParaRPr sz="17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10"/>
              </a:spcBef>
              <a:tabLst>
                <a:tab pos="583565" algn="l"/>
              </a:tabLst>
            </a:pPr>
            <a:r>
              <a:rPr sz="11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150" spc="-1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500" spc="-90" dirty="0">
                <a:solidFill>
                  <a:srgbClr val="3D3C2C"/>
                </a:solidFill>
                <a:latin typeface="Arial"/>
                <a:cs typeface="Arial"/>
              </a:rPr>
              <a:t>To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remove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small uterine</a:t>
            </a:r>
            <a:r>
              <a:rPr sz="1500" spc="7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fibroids.</a:t>
            </a:r>
            <a:endParaRPr sz="15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tabLst>
                <a:tab pos="583565" algn="l"/>
              </a:tabLst>
            </a:pPr>
            <a:r>
              <a:rPr sz="11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150" spc="-1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When the uterus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is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of normal</a:t>
            </a:r>
            <a:r>
              <a:rPr sz="1500" spc="-10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size.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287020" marR="5080" indent="-274955">
              <a:lnSpc>
                <a:spcPct val="80000"/>
              </a:lnSpc>
              <a:spcBef>
                <a:spcPts val="5"/>
              </a:spcBef>
              <a:tabLst>
                <a:tab pos="286385" algn="l"/>
              </a:tabLst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A vaginal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is usually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preferred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over an abdominal  </a:t>
            </a:r>
            <a:r>
              <a:rPr sz="1700" spc="-15" dirty="0">
                <a:solidFill>
                  <a:srgbClr val="3D3C2C"/>
                </a:solidFill>
                <a:latin typeface="Arial"/>
                <a:cs typeface="Arial"/>
              </a:rPr>
              <a:t>hysterectomy,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because it is less invasive and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the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recovery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time 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also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tends to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be</a:t>
            </a:r>
            <a:r>
              <a:rPr sz="1700" spc="2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700" spc="-15" dirty="0">
                <a:solidFill>
                  <a:srgbClr val="3D3C2C"/>
                </a:solidFill>
                <a:latin typeface="Arial"/>
                <a:cs typeface="Arial"/>
              </a:rPr>
              <a:t>quicker.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124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2124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23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324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14272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4272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9872" y="0"/>
            <a:ext cx="457200" cy="334010"/>
          </a:xfrm>
          <a:custGeom>
            <a:avLst/>
            <a:gdLst/>
            <a:ahLst/>
            <a:cxnLst/>
            <a:rect l="l" t="t" r="r" b="b"/>
            <a:pathLst>
              <a:path w="457200" h="334010">
                <a:moveTo>
                  <a:pt x="0" y="333756"/>
                </a:moveTo>
                <a:lnTo>
                  <a:pt x="457200" y="333756"/>
                </a:lnTo>
                <a:lnTo>
                  <a:pt x="457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872" y="6519671"/>
            <a:ext cx="457200" cy="338455"/>
          </a:xfrm>
          <a:custGeom>
            <a:avLst/>
            <a:gdLst/>
            <a:ahLst/>
            <a:cxnLst/>
            <a:rect l="l" t="t" r="r" b="b"/>
            <a:pathLst>
              <a:path w="457200" h="338454">
                <a:moveTo>
                  <a:pt x="0" y="338327"/>
                </a:moveTo>
                <a:lnTo>
                  <a:pt x="457200" y="338327"/>
                </a:lnTo>
                <a:lnTo>
                  <a:pt x="457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8472" y="0"/>
            <a:ext cx="762000" cy="334010"/>
          </a:xfrm>
          <a:custGeom>
            <a:avLst/>
            <a:gdLst/>
            <a:ahLst/>
            <a:cxnLst/>
            <a:rect l="l" t="t" r="r" b="b"/>
            <a:pathLst>
              <a:path w="762000" h="334010">
                <a:moveTo>
                  <a:pt x="0" y="333756"/>
                </a:moveTo>
                <a:lnTo>
                  <a:pt x="762000" y="333756"/>
                </a:lnTo>
                <a:lnTo>
                  <a:pt x="7620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8472" y="6519671"/>
            <a:ext cx="762000" cy="338455"/>
          </a:xfrm>
          <a:custGeom>
            <a:avLst/>
            <a:gdLst/>
            <a:ahLst/>
            <a:cxnLst/>
            <a:rect l="l" t="t" r="r" b="b"/>
            <a:pathLst>
              <a:path w="762000" h="338454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40268" y="0"/>
            <a:ext cx="67310" cy="334010"/>
          </a:xfrm>
          <a:custGeom>
            <a:avLst/>
            <a:gdLst/>
            <a:ahLst/>
            <a:cxnLst/>
            <a:rect l="l" t="t" r="r" b="b"/>
            <a:pathLst>
              <a:path w="67309" h="334010">
                <a:moveTo>
                  <a:pt x="0" y="333756"/>
                </a:moveTo>
                <a:lnTo>
                  <a:pt x="67055" y="333756"/>
                </a:lnTo>
                <a:lnTo>
                  <a:pt x="67055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7123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4523" y="0"/>
            <a:ext cx="379730" cy="6858000"/>
          </a:xfrm>
          <a:custGeom>
            <a:avLst/>
            <a:gdLst/>
            <a:ahLst/>
            <a:cxnLst/>
            <a:rect l="l" t="t" r="r" b="b"/>
            <a:pathLst>
              <a:path w="379729" h="6858000">
                <a:moveTo>
                  <a:pt x="0" y="6857999"/>
                </a:moveTo>
                <a:lnTo>
                  <a:pt x="379475" y="6857999"/>
                </a:lnTo>
                <a:lnTo>
                  <a:pt x="3794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31123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7723" y="0"/>
            <a:ext cx="673735" cy="334010"/>
          </a:xfrm>
          <a:custGeom>
            <a:avLst/>
            <a:gdLst/>
            <a:ahLst/>
            <a:cxnLst/>
            <a:rect l="l" t="t" r="r" b="b"/>
            <a:pathLst>
              <a:path w="673735" h="334010">
                <a:moveTo>
                  <a:pt x="0" y="333756"/>
                </a:moveTo>
                <a:lnTo>
                  <a:pt x="673608" y="333756"/>
                </a:lnTo>
                <a:lnTo>
                  <a:pt x="673608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7723" y="6519671"/>
            <a:ext cx="2819400" cy="338455"/>
          </a:xfrm>
          <a:custGeom>
            <a:avLst/>
            <a:gdLst/>
            <a:ahLst/>
            <a:cxnLst/>
            <a:rect l="l" t="t" r="r" b="b"/>
            <a:pathLst>
              <a:path w="2819400" h="338454">
                <a:moveTo>
                  <a:pt x="0" y="338327"/>
                </a:moveTo>
                <a:lnTo>
                  <a:pt x="2819400" y="338327"/>
                </a:lnTo>
                <a:lnTo>
                  <a:pt x="28194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" y="0"/>
            <a:ext cx="9100058" cy="686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61332" y="0"/>
            <a:ext cx="0" cy="678180"/>
          </a:xfrm>
          <a:custGeom>
            <a:avLst/>
            <a:gdLst/>
            <a:ahLst/>
            <a:cxnLst/>
            <a:rect l="l" t="t" r="r" b="b"/>
            <a:pathLst>
              <a:path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49723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62100" y="845819"/>
            <a:ext cx="6019800" cy="51663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124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2124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23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324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14272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4272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9872" y="0"/>
            <a:ext cx="457200" cy="334010"/>
          </a:xfrm>
          <a:custGeom>
            <a:avLst/>
            <a:gdLst/>
            <a:ahLst/>
            <a:cxnLst/>
            <a:rect l="l" t="t" r="r" b="b"/>
            <a:pathLst>
              <a:path w="457200" h="334010">
                <a:moveTo>
                  <a:pt x="0" y="333756"/>
                </a:moveTo>
                <a:lnTo>
                  <a:pt x="457200" y="333756"/>
                </a:lnTo>
                <a:lnTo>
                  <a:pt x="457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872" y="6519671"/>
            <a:ext cx="457200" cy="338455"/>
          </a:xfrm>
          <a:custGeom>
            <a:avLst/>
            <a:gdLst/>
            <a:ahLst/>
            <a:cxnLst/>
            <a:rect l="l" t="t" r="r" b="b"/>
            <a:pathLst>
              <a:path w="457200" h="338454">
                <a:moveTo>
                  <a:pt x="0" y="338327"/>
                </a:moveTo>
                <a:lnTo>
                  <a:pt x="457200" y="338327"/>
                </a:lnTo>
                <a:lnTo>
                  <a:pt x="457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8472" y="0"/>
            <a:ext cx="762000" cy="334010"/>
          </a:xfrm>
          <a:custGeom>
            <a:avLst/>
            <a:gdLst/>
            <a:ahLst/>
            <a:cxnLst/>
            <a:rect l="l" t="t" r="r" b="b"/>
            <a:pathLst>
              <a:path w="762000" h="334010">
                <a:moveTo>
                  <a:pt x="0" y="333756"/>
                </a:moveTo>
                <a:lnTo>
                  <a:pt x="762000" y="333756"/>
                </a:lnTo>
                <a:lnTo>
                  <a:pt x="7620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8472" y="6519671"/>
            <a:ext cx="762000" cy="338455"/>
          </a:xfrm>
          <a:custGeom>
            <a:avLst/>
            <a:gdLst/>
            <a:ahLst/>
            <a:cxnLst/>
            <a:rect l="l" t="t" r="r" b="b"/>
            <a:pathLst>
              <a:path w="762000" h="338454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40268" y="0"/>
            <a:ext cx="67310" cy="334010"/>
          </a:xfrm>
          <a:custGeom>
            <a:avLst/>
            <a:gdLst/>
            <a:ahLst/>
            <a:cxnLst/>
            <a:rect l="l" t="t" r="r" b="b"/>
            <a:pathLst>
              <a:path w="67309" h="334010">
                <a:moveTo>
                  <a:pt x="0" y="333756"/>
                </a:moveTo>
                <a:lnTo>
                  <a:pt x="67055" y="333756"/>
                </a:lnTo>
                <a:lnTo>
                  <a:pt x="67055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7123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4523" y="0"/>
            <a:ext cx="379730" cy="6858000"/>
          </a:xfrm>
          <a:custGeom>
            <a:avLst/>
            <a:gdLst/>
            <a:ahLst/>
            <a:cxnLst/>
            <a:rect l="l" t="t" r="r" b="b"/>
            <a:pathLst>
              <a:path w="379729" h="6858000">
                <a:moveTo>
                  <a:pt x="0" y="6857999"/>
                </a:moveTo>
                <a:lnTo>
                  <a:pt x="379475" y="6857999"/>
                </a:lnTo>
                <a:lnTo>
                  <a:pt x="3794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31123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7723" y="0"/>
            <a:ext cx="673735" cy="334010"/>
          </a:xfrm>
          <a:custGeom>
            <a:avLst/>
            <a:gdLst/>
            <a:ahLst/>
            <a:cxnLst/>
            <a:rect l="l" t="t" r="r" b="b"/>
            <a:pathLst>
              <a:path w="673735" h="334010">
                <a:moveTo>
                  <a:pt x="0" y="333756"/>
                </a:moveTo>
                <a:lnTo>
                  <a:pt x="673608" y="333756"/>
                </a:lnTo>
                <a:lnTo>
                  <a:pt x="673608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7723" y="6519671"/>
            <a:ext cx="2819400" cy="338455"/>
          </a:xfrm>
          <a:custGeom>
            <a:avLst/>
            <a:gdLst/>
            <a:ahLst/>
            <a:cxnLst/>
            <a:rect l="l" t="t" r="r" b="b"/>
            <a:pathLst>
              <a:path w="2819400" h="338454">
                <a:moveTo>
                  <a:pt x="0" y="338327"/>
                </a:moveTo>
                <a:lnTo>
                  <a:pt x="2819400" y="338327"/>
                </a:lnTo>
                <a:lnTo>
                  <a:pt x="28194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" y="0"/>
            <a:ext cx="9100058" cy="686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61332" y="0"/>
            <a:ext cx="0" cy="678180"/>
          </a:xfrm>
          <a:custGeom>
            <a:avLst/>
            <a:gdLst/>
            <a:ahLst/>
            <a:cxnLst/>
            <a:rect l="l" t="t" r="r" b="b"/>
            <a:pathLst>
              <a:path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49723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48511" y="682751"/>
            <a:ext cx="7046976" cy="54924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66338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2. Abdominal</a:t>
            </a:r>
            <a:r>
              <a:rPr sz="4000" spc="-195" dirty="0"/>
              <a:t> </a:t>
            </a:r>
            <a:r>
              <a:rPr sz="4000" spc="-5" dirty="0"/>
              <a:t>hysterectomy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535428"/>
            <a:ext cx="5872480" cy="2863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100"/>
              </a:spcBef>
              <a:tabLst>
                <a:tab pos="286385" algn="l"/>
              </a:tabLst>
            </a:pPr>
            <a:r>
              <a:rPr sz="11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150" spc="-1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During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an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abdominal </a:t>
            </a:r>
            <a:r>
              <a:rPr sz="1500" spc="-15" dirty="0">
                <a:solidFill>
                  <a:srgbClr val="3D3C2C"/>
                </a:solidFill>
                <a:latin typeface="Arial"/>
                <a:cs typeface="Arial"/>
              </a:rPr>
              <a:t>hysterectomy,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an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incision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will be made in</a:t>
            </a:r>
            <a:r>
              <a:rPr sz="1500" spc="4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the</a:t>
            </a:r>
            <a:endParaRPr sz="1500">
              <a:latin typeface="Arial"/>
              <a:cs typeface="Arial"/>
            </a:endParaRPr>
          </a:p>
          <a:p>
            <a:pPr marL="287020">
              <a:lnSpc>
                <a:spcPts val="1620"/>
              </a:lnSpc>
            </a:pP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abdomen. It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will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either be horizontally or</a:t>
            </a:r>
            <a:r>
              <a:rPr sz="1500" spc="-9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3D3C2C"/>
                </a:solidFill>
                <a:latin typeface="Arial"/>
                <a:cs typeface="Arial"/>
              </a:rPr>
              <a:t>vertically.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1795"/>
              </a:lnSpc>
              <a:spcBef>
                <a:spcPts val="5"/>
              </a:spcBef>
              <a:tabLst>
                <a:tab pos="286385" algn="l"/>
              </a:tabLst>
            </a:pPr>
            <a:r>
              <a:rPr sz="11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150" spc="-1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An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abdominal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hysterectomy may be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recommended</a:t>
            </a:r>
            <a:r>
              <a:rPr sz="1500" spc="-2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when:</a:t>
            </a:r>
            <a:endParaRPr sz="1500">
              <a:latin typeface="Arial"/>
              <a:cs typeface="Arial"/>
            </a:endParaRPr>
          </a:p>
          <a:p>
            <a:pPr marL="309880">
              <a:lnSpc>
                <a:spcPts val="1675"/>
              </a:lnSpc>
              <a:tabLst>
                <a:tab pos="583565" algn="l"/>
              </a:tabLst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050" spc="1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Uterus is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very</a:t>
            </a:r>
            <a:r>
              <a:rPr sz="1400" spc="-4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large.</a:t>
            </a:r>
            <a:endParaRPr sz="1400">
              <a:latin typeface="Arial"/>
              <a:cs typeface="Arial"/>
            </a:endParaRPr>
          </a:p>
          <a:p>
            <a:pPr marL="584200" marR="894080" indent="-274320">
              <a:lnSpc>
                <a:spcPts val="1340"/>
              </a:lnSpc>
              <a:spcBef>
                <a:spcPts val="325"/>
              </a:spcBef>
              <a:tabLst>
                <a:tab pos="583565" algn="l"/>
              </a:tabLst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050" spc="1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Uterine fibroids are larger than 20 cm (across or</a:t>
            </a:r>
            <a:r>
              <a:rPr sz="1400" spc="-26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located  around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blood</a:t>
            </a:r>
            <a:r>
              <a:rPr sz="1400" spc="-6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vessels).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86385" algn="l"/>
              </a:tabLst>
            </a:pPr>
            <a:r>
              <a:rPr sz="11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150" spc="-1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Cancer of the uterus,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ovaries, or</a:t>
            </a:r>
            <a:r>
              <a:rPr sz="1500" spc="-9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cervix.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1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150" spc="-1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500" spc="-5" dirty="0">
                <a:solidFill>
                  <a:srgbClr val="3D3C2C"/>
                </a:solidFill>
                <a:latin typeface="Arial"/>
                <a:cs typeface="Arial"/>
              </a:rPr>
              <a:t>An ovarian growth</a:t>
            </a:r>
            <a:r>
              <a:rPr sz="1500" spc="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(mass).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1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150" spc="-1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500" dirty="0">
                <a:solidFill>
                  <a:srgbClr val="3D3C2C"/>
                </a:solidFill>
                <a:latin typeface="Arial"/>
                <a:cs typeface="Arial"/>
              </a:rPr>
              <a:t>Endometriosis.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124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2124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23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324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14272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4272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9872" y="0"/>
            <a:ext cx="457200" cy="334010"/>
          </a:xfrm>
          <a:custGeom>
            <a:avLst/>
            <a:gdLst/>
            <a:ahLst/>
            <a:cxnLst/>
            <a:rect l="l" t="t" r="r" b="b"/>
            <a:pathLst>
              <a:path w="457200" h="334010">
                <a:moveTo>
                  <a:pt x="0" y="333756"/>
                </a:moveTo>
                <a:lnTo>
                  <a:pt x="457200" y="333756"/>
                </a:lnTo>
                <a:lnTo>
                  <a:pt x="457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872" y="6519671"/>
            <a:ext cx="457200" cy="338455"/>
          </a:xfrm>
          <a:custGeom>
            <a:avLst/>
            <a:gdLst/>
            <a:ahLst/>
            <a:cxnLst/>
            <a:rect l="l" t="t" r="r" b="b"/>
            <a:pathLst>
              <a:path w="457200" h="338454">
                <a:moveTo>
                  <a:pt x="0" y="338327"/>
                </a:moveTo>
                <a:lnTo>
                  <a:pt x="457200" y="338327"/>
                </a:lnTo>
                <a:lnTo>
                  <a:pt x="457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8472" y="0"/>
            <a:ext cx="762000" cy="334010"/>
          </a:xfrm>
          <a:custGeom>
            <a:avLst/>
            <a:gdLst/>
            <a:ahLst/>
            <a:cxnLst/>
            <a:rect l="l" t="t" r="r" b="b"/>
            <a:pathLst>
              <a:path w="762000" h="334010">
                <a:moveTo>
                  <a:pt x="0" y="333756"/>
                </a:moveTo>
                <a:lnTo>
                  <a:pt x="762000" y="333756"/>
                </a:lnTo>
                <a:lnTo>
                  <a:pt x="7620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8472" y="6519671"/>
            <a:ext cx="762000" cy="338455"/>
          </a:xfrm>
          <a:custGeom>
            <a:avLst/>
            <a:gdLst/>
            <a:ahLst/>
            <a:cxnLst/>
            <a:rect l="l" t="t" r="r" b="b"/>
            <a:pathLst>
              <a:path w="762000" h="338454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40268" y="0"/>
            <a:ext cx="67310" cy="334010"/>
          </a:xfrm>
          <a:custGeom>
            <a:avLst/>
            <a:gdLst/>
            <a:ahLst/>
            <a:cxnLst/>
            <a:rect l="l" t="t" r="r" b="b"/>
            <a:pathLst>
              <a:path w="67309" h="334010">
                <a:moveTo>
                  <a:pt x="0" y="333756"/>
                </a:moveTo>
                <a:lnTo>
                  <a:pt x="67055" y="333756"/>
                </a:lnTo>
                <a:lnTo>
                  <a:pt x="67055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7123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4523" y="0"/>
            <a:ext cx="379730" cy="6858000"/>
          </a:xfrm>
          <a:custGeom>
            <a:avLst/>
            <a:gdLst/>
            <a:ahLst/>
            <a:cxnLst/>
            <a:rect l="l" t="t" r="r" b="b"/>
            <a:pathLst>
              <a:path w="379729" h="6858000">
                <a:moveTo>
                  <a:pt x="0" y="6857999"/>
                </a:moveTo>
                <a:lnTo>
                  <a:pt x="379475" y="6857999"/>
                </a:lnTo>
                <a:lnTo>
                  <a:pt x="3794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31123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7723" y="0"/>
            <a:ext cx="673735" cy="334010"/>
          </a:xfrm>
          <a:custGeom>
            <a:avLst/>
            <a:gdLst/>
            <a:ahLst/>
            <a:cxnLst/>
            <a:rect l="l" t="t" r="r" b="b"/>
            <a:pathLst>
              <a:path w="673735" h="334010">
                <a:moveTo>
                  <a:pt x="0" y="333756"/>
                </a:moveTo>
                <a:lnTo>
                  <a:pt x="673608" y="333756"/>
                </a:lnTo>
                <a:lnTo>
                  <a:pt x="673608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7723" y="6519671"/>
            <a:ext cx="2819400" cy="338455"/>
          </a:xfrm>
          <a:custGeom>
            <a:avLst/>
            <a:gdLst/>
            <a:ahLst/>
            <a:cxnLst/>
            <a:rect l="l" t="t" r="r" b="b"/>
            <a:pathLst>
              <a:path w="2819400" h="338454">
                <a:moveTo>
                  <a:pt x="0" y="338327"/>
                </a:moveTo>
                <a:lnTo>
                  <a:pt x="2819400" y="338327"/>
                </a:lnTo>
                <a:lnTo>
                  <a:pt x="28194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" y="0"/>
            <a:ext cx="9100058" cy="686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61332" y="0"/>
            <a:ext cx="0" cy="678180"/>
          </a:xfrm>
          <a:custGeom>
            <a:avLst/>
            <a:gdLst/>
            <a:ahLst/>
            <a:cxnLst/>
            <a:rect l="l" t="t" r="r" b="b"/>
            <a:pathLst>
              <a:path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49723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8200" y="1223772"/>
            <a:ext cx="7467600" cy="4230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551813"/>
            <a:ext cx="6605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3. </a:t>
            </a:r>
            <a:r>
              <a:rPr spc="-5" dirty="0"/>
              <a:t>Laparoscopic</a:t>
            </a:r>
            <a:r>
              <a:rPr spc="-55" dirty="0"/>
              <a:t> </a:t>
            </a:r>
            <a:r>
              <a:rPr dirty="0"/>
              <a:t>hysterectomy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375" y="2319020"/>
            <a:ext cx="6370320" cy="316611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25400">
              <a:lnSpc>
                <a:spcPct val="90000"/>
              </a:lnSpc>
              <a:spcBef>
                <a:spcPts val="340"/>
              </a:spcBef>
            </a:pP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Nowadays, a laparoscopic hysterectomy is the</a:t>
            </a:r>
            <a:r>
              <a:rPr sz="2000" spc="-14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preferred  treatment method for removing the organs and  surrounding tissues of the reproductive</a:t>
            </a:r>
            <a:r>
              <a:rPr sz="2000" spc="-15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system.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>
              <a:latin typeface="Times New Roman"/>
              <a:cs typeface="Times New Roman"/>
            </a:endParaRPr>
          </a:p>
          <a:p>
            <a:pPr marL="527685" marR="7620" indent="-515620">
              <a:lnSpc>
                <a:spcPts val="2160"/>
              </a:lnSpc>
              <a:buClr>
                <a:srgbClr val="93C500"/>
              </a:buClr>
              <a:buSzPct val="75000"/>
              <a:buAutoNum type="alphaUcPeriod"/>
              <a:tabLst>
                <a:tab pos="527685" algn="l"/>
                <a:tab pos="528320" algn="l"/>
              </a:tabLst>
            </a:pPr>
            <a:r>
              <a:rPr sz="2000" b="1" dirty="0">
                <a:solidFill>
                  <a:srgbClr val="3D3C2C"/>
                </a:solidFill>
                <a:latin typeface="Arial"/>
                <a:cs typeface="Arial"/>
              </a:rPr>
              <a:t>Laparoscopically assisted </a:t>
            </a:r>
            <a:r>
              <a:rPr sz="2000" b="1" spc="-5" dirty="0">
                <a:solidFill>
                  <a:srgbClr val="3D3C2C"/>
                </a:solidFill>
                <a:latin typeface="Arial"/>
                <a:cs typeface="Arial"/>
              </a:rPr>
              <a:t>vaginal</a:t>
            </a:r>
            <a:r>
              <a:rPr sz="2000" b="1" spc="-5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D3C2C"/>
                </a:solidFill>
                <a:latin typeface="Arial"/>
                <a:cs typeface="Arial"/>
              </a:rPr>
              <a:t>hysterectomy  </a:t>
            </a:r>
            <a:r>
              <a:rPr sz="2000" b="1" spc="-25" dirty="0">
                <a:solidFill>
                  <a:srgbClr val="3D3C2C"/>
                </a:solidFill>
                <a:latin typeface="Arial"/>
                <a:cs typeface="Arial"/>
              </a:rPr>
              <a:t>(LAVH)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3C500"/>
              </a:buClr>
              <a:buFont typeface="Arial"/>
              <a:buAutoNum type="alphaUcPeriod"/>
            </a:pPr>
            <a:endParaRPr sz="245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AutoNum type="alphaUcPeriod"/>
              <a:tabLst>
                <a:tab pos="527685" algn="l"/>
                <a:tab pos="528320" algn="l"/>
              </a:tabLst>
            </a:pPr>
            <a:r>
              <a:rPr sz="2000" b="1" dirty="0">
                <a:solidFill>
                  <a:srgbClr val="3D3C2C"/>
                </a:solidFill>
                <a:latin typeface="Arial"/>
                <a:cs typeface="Arial"/>
              </a:rPr>
              <a:t>Laparoscopic </a:t>
            </a:r>
            <a:r>
              <a:rPr sz="2000" b="1" spc="-5" dirty="0">
                <a:solidFill>
                  <a:srgbClr val="3D3C2C"/>
                </a:solidFill>
                <a:latin typeface="Arial"/>
                <a:cs typeface="Arial"/>
              </a:rPr>
              <a:t>supracervical hysterectomy</a:t>
            </a:r>
            <a:r>
              <a:rPr sz="2000" b="1" spc="-1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D3C2C"/>
                </a:solidFill>
                <a:latin typeface="Arial"/>
                <a:cs typeface="Arial"/>
              </a:rPr>
              <a:t>(LSH)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Font typeface="Arial"/>
              <a:buAutoNum type="alphaUcPeriod"/>
            </a:pPr>
            <a:endParaRPr sz="25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93C500"/>
              </a:buClr>
              <a:buSzPct val="75000"/>
              <a:buAutoNum type="alphaUcPeriod"/>
              <a:tabLst>
                <a:tab pos="527685" algn="l"/>
                <a:tab pos="528320" algn="l"/>
              </a:tabLst>
            </a:pPr>
            <a:r>
              <a:rPr sz="2000" b="1" spc="-30" dirty="0">
                <a:solidFill>
                  <a:srgbClr val="3D3C2C"/>
                </a:solidFill>
                <a:latin typeface="Arial"/>
                <a:cs typeface="Arial"/>
              </a:rPr>
              <a:t>Total </a:t>
            </a:r>
            <a:r>
              <a:rPr sz="2000" b="1" dirty="0">
                <a:solidFill>
                  <a:srgbClr val="3D3C2C"/>
                </a:solidFill>
                <a:latin typeface="Arial"/>
                <a:cs typeface="Arial"/>
              </a:rPr>
              <a:t>laparoscopic </a:t>
            </a:r>
            <a:r>
              <a:rPr sz="2000" b="1" spc="-5" dirty="0">
                <a:solidFill>
                  <a:srgbClr val="3D3C2C"/>
                </a:solidFill>
                <a:latin typeface="Arial"/>
                <a:cs typeface="Arial"/>
              </a:rPr>
              <a:t>hysterectomy</a:t>
            </a:r>
            <a:r>
              <a:rPr sz="2000" b="1" spc="-5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D3C2C"/>
                </a:solidFill>
                <a:latin typeface="Arial"/>
                <a:cs typeface="Arial"/>
              </a:rPr>
              <a:t>(TLH)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124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2124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23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324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14272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4272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9872" y="0"/>
            <a:ext cx="457200" cy="334010"/>
          </a:xfrm>
          <a:custGeom>
            <a:avLst/>
            <a:gdLst/>
            <a:ahLst/>
            <a:cxnLst/>
            <a:rect l="l" t="t" r="r" b="b"/>
            <a:pathLst>
              <a:path w="457200" h="334010">
                <a:moveTo>
                  <a:pt x="0" y="333756"/>
                </a:moveTo>
                <a:lnTo>
                  <a:pt x="457200" y="333756"/>
                </a:lnTo>
                <a:lnTo>
                  <a:pt x="457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872" y="6519671"/>
            <a:ext cx="457200" cy="338455"/>
          </a:xfrm>
          <a:custGeom>
            <a:avLst/>
            <a:gdLst/>
            <a:ahLst/>
            <a:cxnLst/>
            <a:rect l="l" t="t" r="r" b="b"/>
            <a:pathLst>
              <a:path w="457200" h="338454">
                <a:moveTo>
                  <a:pt x="0" y="338327"/>
                </a:moveTo>
                <a:lnTo>
                  <a:pt x="457200" y="338327"/>
                </a:lnTo>
                <a:lnTo>
                  <a:pt x="457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8472" y="0"/>
            <a:ext cx="762000" cy="334010"/>
          </a:xfrm>
          <a:custGeom>
            <a:avLst/>
            <a:gdLst/>
            <a:ahLst/>
            <a:cxnLst/>
            <a:rect l="l" t="t" r="r" b="b"/>
            <a:pathLst>
              <a:path w="762000" h="334010">
                <a:moveTo>
                  <a:pt x="0" y="333756"/>
                </a:moveTo>
                <a:lnTo>
                  <a:pt x="762000" y="333756"/>
                </a:lnTo>
                <a:lnTo>
                  <a:pt x="7620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8472" y="6519671"/>
            <a:ext cx="762000" cy="338455"/>
          </a:xfrm>
          <a:custGeom>
            <a:avLst/>
            <a:gdLst/>
            <a:ahLst/>
            <a:cxnLst/>
            <a:rect l="l" t="t" r="r" b="b"/>
            <a:pathLst>
              <a:path w="762000" h="338454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40268" y="0"/>
            <a:ext cx="67310" cy="334010"/>
          </a:xfrm>
          <a:custGeom>
            <a:avLst/>
            <a:gdLst/>
            <a:ahLst/>
            <a:cxnLst/>
            <a:rect l="l" t="t" r="r" b="b"/>
            <a:pathLst>
              <a:path w="67309" h="334010">
                <a:moveTo>
                  <a:pt x="0" y="333756"/>
                </a:moveTo>
                <a:lnTo>
                  <a:pt x="67055" y="333756"/>
                </a:lnTo>
                <a:lnTo>
                  <a:pt x="67055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7123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4523" y="0"/>
            <a:ext cx="379730" cy="6858000"/>
          </a:xfrm>
          <a:custGeom>
            <a:avLst/>
            <a:gdLst/>
            <a:ahLst/>
            <a:cxnLst/>
            <a:rect l="l" t="t" r="r" b="b"/>
            <a:pathLst>
              <a:path w="379729" h="6858000">
                <a:moveTo>
                  <a:pt x="0" y="6857999"/>
                </a:moveTo>
                <a:lnTo>
                  <a:pt x="379475" y="6857999"/>
                </a:lnTo>
                <a:lnTo>
                  <a:pt x="3794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31123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7723" y="0"/>
            <a:ext cx="673735" cy="334010"/>
          </a:xfrm>
          <a:custGeom>
            <a:avLst/>
            <a:gdLst/>
            <a:ahLst/>
            <a:cxnLst/>
            <a:rect l="l" t="t" r="r" b="b"/>
            <a:pathLst>
              <a:path w="673735" h="334010">
                <a:moveTo>
                  <a:pt x="0" y="333756"/>
                </a:moveTo>
                <a:lnTo>
                  <a:pt x="673608" y="333756"/>
                </a:lnTo>
                <a:lnTo>
                  <a:pt x="673608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7723" y="6519671"/>
            <a:ext cx="2819400" cy="338455"/>
          </a:xfrm>
          <a:custGeom>
            <a:avLst/>
            <a:gdLst/>
            <a:ahLst/>
            <a:cxnLst/>
            <a:rect l="l" t="t" r="r" b="b"/>
            <a:pathLst>
              <a:path w="2819400" h="338454">
                <a:moveTo>
                  <a:pt x="0" y="338327"/>
                </a:moveTo>
                <a:lnTo>
                  <a:pt x="2819400" y="338327"/>
                </a:lnTo>
                <a:lnTo>
                  <a:pt x="28194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" y="0"/>
            <a:ext cx="9100058" cy="686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61332" y="0"/>
            <a:ext cx="0" cy="678180"/>
          </a:xfrm>
          <a:custGeom>
            <a:avLst/>
            <a:gdLst/>
            <a:ahLst/>
            <a:cxnLst/>
            <a:rect l="l" t="t" r="r" b="b"/>
            <a:pathLst>
              <a:path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49723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7300" y="725423"/>
            <a:ext cx="6629400" cy="5407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951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A. </a:t>
            </a:r>
            <a:r>
              <a:rPr spc="-5" dirty="0"/>
              <a:t>Laparoscopically-assisted  </a:t>
            </a:r>
            <a:r>
              <a:rPr spc="-30" dirty="0"/>
              <a:t>Vaginal </a:t>
            </a:r>
            <a:r>
              <a:rPr dirty="0"/>
              <a:t>Hysterectomy</a:t>
            </a:r>
            <a:r>
              <a:rPr spc="-85" dirty="0"/>
              <a:t> </a:t>
            </a:r>
            <a:r>
              <a:rPr spc="-45" dirty="0"/>
              <a:t>(LAVH)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0955" y="2315972"/>
            <a:ext cx="6313805" cy="337947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287020" marR="5080" indent="-274955">
              <a:lnSpc>
                <a:spcPct val="90000"/>
              </a:lnSpc>
              <a:spcBef>
                <a:spcPts val="359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During the procedure, lighted tube and scope  (laparoscope) and surgical instruments inserted  through a vaginal </a:t>
            </a:r>
            <a:r>
              <a:rPr sz="2200" dirty="0">
                <a:solidFill>
                  <a:srgbClr val="3D3C2C"/>
                </a:solidFill>
                <a:latin typeface="Arial"/>
                <a:cs typeface="Arial"/>
              </a:rPr>
              <a:t>incision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and one or more small  abdominal</a:t>
            </a:r>
            <a:r>
              <a:rPr sz="2200" spc="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incisions.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The ovaries and other organs may</a:t>
            </a:r>
            <a:r>
              <a:rPr sz="2200" spc="-10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removed.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The uterus is removed through the</a:t>
            </a:r>
            <a:r>
              <a:rPr sz="2200" spc="-6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vagina.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It </a:t>
            </a:r>
            <a:r>
              <a:rPr sz="2200" dirty="0">
                <a:solidFill>
                  <a:srgbClr val="3D3C2C"/>
                </a:solidFill>
                <a:latin typeface="Arial"/>
                <a:cs typeface="Arial"/>
              </a:rPr>
              <a:t>is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done</a:t>
            </a:r>
            <a:r>
              <a:rPr sz="2200" spc="-18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when:</a:t>
            </a:r>
            <a:endParaRPr sz="22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245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Uterine fibroids are small to moderate in</a:t>
            </a:r>
            <a:r>
              <a:rPr sz="2000" spc="-14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size.</a:t>
            </a:r>
            <a:endParaRPr sz="20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24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Uterus is slightly larger than</a:t>
            </a:r>
            <a:r>
              <a:rPr sz="2000" spc="-9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normal.</a:t>
            </a:r>
            <a:endParaRPr sz="20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24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Endometriosis</a:t>
            </a:r>
            <a:r>
              <a:rPr sz="2000" b="1" dirty="0">
                <a:solidFill>
                  <a:srgbClr val="3D3C2C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951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B. Supracervical</a:t>
            </a:r>
            <a:r>
              <a:rPr spc="-114" dirty="0"/>
              <a:t> </a:t>
            </a:r>
            <a:r>
              <a:rPr dirty="0"/>
              <a:t>Hysterectomy  (LSH)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0955" y="2288539"/>
            <a:ext cx="6361430" cy="280098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87020" marR="183515" indent="-274955">
              <a:lnSpc>
                <a:spcPts val="1920"/>
              </a:lnSpc>
              <a:spcBef>
                <a:spcPts val="565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Laparoscopic supracervical hysterectomy is done</a:t>
            </a:r>
            <a:r>
              <a:rPr sz="2000" spc="-16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by  inserting a laparoscope and surgical instruments  through several small abdominal</a:t>
            </a:r>
            <a:r>
              <a:rPr sz="2000" spc="-9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incisions.</a:t>
            </a:r>
            <a:endParaRPr sz="2000">
              <a:latin typeface="Arial"/>
              <a:cs typeface="Arial"/>
            </a:endParaRPr>
          </a:p>
          <a:p>
            <a:pPr marL="287020" marR="100965" indent="-274955">
              <a:lnSpc>
                <a:spcPct val="80000"/>
              </a:lnSpc>
              <a:spcBef>
                <a:spcPts val="50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The uterus is removed in small pieces through one</a:t>
            </a:r>
            <a:r>
              <a:rPr sz="2000" spc="-18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of  the incisions and the cervix is left</a:t>
            </a:r>
            <a:r>
              <a:rPr sz="2000" spc="-13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intact.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u="heavy" dirty="0">
                <a:solidFill>
                  <a:srgbClr val="3D3C2C"/>
                </a:solidFill>
                <a:uFill>
                  <a:solidFill>
                    <a:srgbClr val="3D3C2C"/>
                  </a:solidFill>
                </a:uFill>
                <a:latin typeface="Arial"/>
                <a:cs typeface="Arial"/>
              </a:rPr>
              <a:t>This is also known as subtotal or partial</a:t>
            </a:r>
            <a:r>
              <a:rPr sz="2000" u="heavy" spc="-125" dirty="0">
                <a:solidFill>
                  <a:srgbClr val="3D3C2C"/>
                </a:solidFill>
                <a:uFill>
                  <a:solidFill>
                    <a:srgbClr val="3D3C2C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15" dirty="0">
                <a:solidFill>
                  <a:srgbClr val="3D3C2C"/>
                </a:solidFill>
                <a:uFill>
                  <a:solidFill>
                    <a:srgbClr val="3D3C2C"/>
                  </a:solidFill>
                </a:uFill>
                <a:latin typeface="Arial"/>
                <a:cs typeface="Arial"/>
              </a:rPr>
              <a:t>hysterectomy.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160"/>
              </a:lnSpc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This </a:t>
            </a:r>
            <a:r>
              <a:rPr sz="2000" spc="-5" dirty="0">
                <a:solidFill>
                  <a:srgbClr val="3D3C2C"/>
                </a:solidFill>
                <a:latin typeface="Arial"/>
                <a:cs typeface="Arial"/>
              </a:rPr>
              <a:t>type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of procedure usually</a:t>
            </a:r>
            <a:r>
              <a:rPr sz="2000" spc="-9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causes</a:t>
            </a:r>
            <a:endParaRPr sz="2000">
              <a:latin typeface="Arial"/>
              <a:cs typeface="Arial"/>
            </a:endParaRPr>
          </a:p>
          <a:p>
            <a:pPr marL="287020">
              <a:lnSpc>
                <a:spcPts val="2160"/>
              </a:lnSpc>
            </a:pP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minimal blood loss and pain. LSH can be</a:t>
            </a:r>
            <a:r>
              <a:rPr sz="2000" spc="-10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done:</a:t>
            </a:r>
            <a:endParaRPr sz="20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5"/>
              </a:spcBef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110" dirty="0">
                <a:solidFill>
                  <a:srgbClr val="3D3C2C"/>
                </a:solidFill>
                <a:latin typeface="Arial"/>
                <a:cs typeface="Arial"/>
              </a:rPr>
              <a:t>To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remove uterine fibroids of any</a:t>
            </a:r>
            <a:r>
              <a:rPr sz="1900" spc="3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size.</a:t>
            </a:r>
            <a:endParaRPr sz="19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110" dirty="0">
                <a:solidFill>
                  <a:srgbClr val="3D3C2C"/>
                </a:solidFill>
                <a:latin typeface="Arial"/>
                <a:cs typeface="Arial"/>
              </a:rPr>
              <a:t>To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remove a uterus of any</a:t>
            </a:r>
            <a:r>
              <a:rPr sz="1900" spc="-2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size.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5300" y="1309116"/>
            <a:ext cx="8153400" cy="327660"/>
          </a:xfrm>
          <a:custGeom>
            <a:avLst/>
            <a:gdLst/>
            <a:ahLst/>
            <a:cxnLst/>
            <a:rect l="l" t="t" r="r" b="b"/>
            <a:pathLst>
              <a:path w="8153400" h="327660">
                <a:moveTo>
                  <a:pt x="0" y="327660"/>
                </a:moveTo>
                <a:lnTo>
                  <a:pt x="8153400" y="327660"/>
                </a:lnTo>
                <a:lnTo>
                  <a:pt x="8153400" y="0"/>
                </a:lnTo>
                <a:lnTo>
                  <a:pt x="0" y="0"/>
                </a:lnTo>
                <a:lnTo>
                  <a:pt x="0" y="32766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5300" y="1309116"/>
            <a:ext cx="8153400" cy="327660"/>
          </a:xfrm>
          <a:custGeom>
            <a:avLst/>
            <a:gdLst/>
            <a:ahLst/>
            <a:cxnLst/>
            <a:rect l="l" t="t" r="r" b="b"/>
            <a:pathLst>
              <a:path w="8153400" h="327660">
                <a:moveTo>
                  <a:pt x="0" y="327660"/>
                </a:moveTo>
                <a:lnTo>
                  <a:pt x="8153400" y="327660"/>
                </a:lnTo>
                <a:lnTo>
                  <a:pt x="8153400" y="0"/>
                </a:lnTo>
                <a:lnTo>
                  <a:pt x="0" y="0"/>
                </a:lnTo>
                <a:lnTo>
                  <a:pt x="0" y="327660"/>
                </a:lnTo>
                <a:close/>
              </a:path>
            </a:pathLst>
          </a:custGeom>
          <a:ln w="15240">
            <a:solidFill>
              <a:srgbClr val="93C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3732" y="1117091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5">
                <a:moveTo>
                  <a:pt x="5643626" y="0"/>
                </a:moveTo>
                <a:lnTo>
                  <a:pt x="63754" y="0"/>
                </a:lnTo>
                <a:lnTo>
                  <a:pt x="38935" y="5014"/>
                </a:lnTo>
                <a:lnTo>
                  <a:pt x="18670" y="18684"/>
                </a:lnTo>
                <a:lnTo>
                  <a:pt x="5009" y="38951"/>
                </a:lnTo>
                <a:lnTo>
                  <a:pt x="0" y="63754"/>
                </a:lnTo>
                <a:lnTo>
                  <a:pt x="0" y="318770"/>
                </a:lnTo>
                <a:lnTo>
                  <a:pt x="5009" y="343572"/>
                </a:lnTo>
                <a:lnTo>
                  <a:pt x="18670" y="363839"/>
                </a:lnTo>
                <a:lnTo>
                  <a:pt x="38935" y="377509"/>
                </a:lnTo>
                <a:lnTo>
                  <a:pt x="63754" y="382524"/>
                </a:lnTo>
                <a:lnTo>
                  <a:pt x="5643626" y="382524"/>
                </a:lnTo>
                <a:lnTo>
                  <a:pt x="5668428" y="377509"/>
                </a:lnTo>
                <a:lnTo>
                  <a:pt x="5688695" y="363839"/>
                </a:lnTo>
                <a:lnTo>
                  <a:pt x="5702365" y="343572"/>
                </a:lnTo>
                <a:lnTo>
                  <a:pt x="5707380" y="318770"/>
                </a:lnTo>
                <a:lnTo>
                  <a:pt x="5707380" y="63754"/>
                </a:lnTo>
                <a:lnTo>
                  <a:pt x="5702365" y="38951"/>
                </a:lnTo>
                <a:lnTo>
                  <a:pt x="5688695" y="18684"/>
                </a:lnTo>
                <a:lnTo>
                  <a:pt x="5668428" y="5014"/>
                </a:lnTo>
                <a:lnTo>
                  <a:pt x="5643626" y="0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3732" y="1117091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5">
                <a:moveTo>
                  <a:pt x="0" y="63754"/>
                </a:moveTo>
                <a:lnTo>
                  <a:pt x="5009" y="38951"/>
                </a:lnTo>
                <a:lnTo>
                  <a:pt x="18670" y="18684"/>
                </a:lnTo>
                <a:lnTo>
                  <a:pt x="38935" y="5014"/>
                </a:lnTo>
                <a:lnTo>
                  <a:pt x="63754" y="0"/>
                </a:lnTo>
                <a:lnTo>
                  <a:pt x="5643626" y="0"/>
                </a:lnTo>
                <a:lnTo>
                  <a:pt x="5668428" y="5014"/>
                </a:lnTo>
                <a:lnTo>
                  <a:pt x="5688695" y="18684"/>
                </a:lnTo>
                <a:lnTo>
                  <a:pt x="5702365" y="38951"/>
                </a:lnTo>
                <a:lnTo>
                  <a:pt x="5707380" y="63754"/>
                </a:lnTo>
                <a:lnTo>
                  <a:pt x="5707380" y="318770"/>
                </a:lnTo>
                <a:lnTo>
                  <a:pt x="5702365" y="343572"/>
                </a:lnTo>
                <a:lnTo>
                  <a:pt x="5688695" y="363839"/>
                </a:lnTo>
                <a:lnTo>
                  <a:pt x="5668428" y="377509"/>
                </a:lnTo>
                <a:lnTo>
                  <a:pt x="5643626" y="382524"/>
                </a:lnTo>
                <a:lnTo>
                  <a:pt x="63754" y="382524"/>
                </a:lnTo>
                <a:lnTo>
                  <a:pt x="38935" y="377509"/>
                </a:lnTo>
                <a:lnTo>
                  <a:pt x="18670" y="363839"/>
                </a:lnTo>
                <a:lnTo>
                  <a:pt x="5009" y="343572"/>
                </a:lnTo>
                <a:lnTo>
                  <a:pt x="0" y="318770"/>
                </a:lnTo>
                <a:lnTo>
                  <a:pt x="0" y="63754"/>
                </a:ln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5300" y="1898904"/>
            <a:ext cx="8153400" cy="326390"/>
          </a:xfrm>
          <a:custGeom>
            <a:avLst/>
            <a:gdLst/>
            <a:ahLst/>
            <a:cxnLst/>
            <a:rect l="l" t="t" r="r" b="b"/>
            <a:pathLst>
              <a:path w="8153400" h="326389">
                <a:moveTo>
                  <a:pt x="0" y="326136"/>
                </a:moveTo>
                <a:lnTo>
                  <a:pt x="8153400" y="326136"/>
                </a:lnTo>
                <a:lnTo>
                  <a:pt x="8153400" y="0"/>
                </a:lnTo>
                <a:lnTo>
                  <a:pt x="0" y="0"/>
                </a:lnTo>
                <a:lnTo>
                  <a:pt x="0" y="326136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5300" y="1898904"/>
            <a:ext cx="8153400" cy="326390"/>
          </a:xfrm>
          <a:custGeom>
            <a:avLst/>
            <a:gdLst/>
            <a:ahLst/>
            <a:cxnLst/>
            <a:rect l="l" t="t" r="r" b="b"/>
            <a:pathLst>
              <a:path w="8153400" h="326389">
                <a:moveTo>
                  <a:pt x="0" y="326136"/>
                </a:moveTo>
                <a:lnTo>
                  <a:pt x="8153400" y="326136"/>
                </a:lnTo>
                <a:lnTo>
                  <a:pt x="8153400" y="0"/>
                </a:lnTo>
                <a:lnTo>
                  <a:pt x="0" y="0"/>
                </a:lnTo>
                <a:lnTo>
                  <a:pt x="0" y="326136"/>
                </a:lnTo>
                <a:close/>
              </a:path>
            </a:pathLst>
          </a:custGeom>
          <a:ln w="15239">
            <a:solidFill>
              <a:srgbClr val="93C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3732" y="1706879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5">
                <a:moveTo>
                  <a:pt x="5643626" y="0"/>
                </a:moveTo>
                <a:lnTo>
                  <a:pt x="63754" y="0"/>
                </a:lnTo>
                <a:lnTo>
                  <a:pt x="38935" y="5014"/>
                </a:lnTo>
                <a:lnTo>
                  <a:pt x="18670" y="18684"/>
                </a:lnTo>
                <a:lnTo>
                  <a:pt x="5009" y="38951"/>
                </a:lnTo>
                <a:lnTo>
                  <a:pt x="0" y="63754"/>
                </a:lnTo>
                <a:lnTo>
                  <a:pt x="0" y="318770"/>
                </a:lnTo>
                <a:lnTo>
                  <a:pt x="5009" y="343572"/>
                </a:lnTo>
                <a:lnTo>
                  <a:pt x="18670" y="363839"/>
                </a:lnTo>
                <a:lnTo>
                  <a:pt x="38935" y="377509"/>
                </a:lnTo>
                <a:lnTo>
                  <a:pt x="63754" y="382524"/>
                </a:lnTo>
                <a:lnTo>
                  <a:pt x="5643626" y="382524"/>
                </a:lnTo>
                <a:lnTo>
                  <a:pt x="5668428" y="377509"/>
                </a:lnTo>
                <a:lnTo>
                  <a:pt x="5688695" y="363839"/>
                </a:lnTo>
                <a:lnTo>
                  <a:pt x="5702365" y="343572"/>
                </a:lnTo>
                <a:lnTo>
                  <a:pt x="5707380" y="318770"/>
                </a:lnTo>
                <a:lnTo>
                  <a:pt x="5707380" y="63754"/>
                </a:lnTo>
                <a:lnTo>
                  <a:pt x="5702365" y="38951"/>
                </a:lnTo>
                <a:lnTo>
                  <a:pt x="5688695" y="18684"/>
                </a:lnTo>
                <a:lnTo>
                  <a:pt x="5668428" y="5014"/>
                </a:lnTo>
                <a:lnTo>
                  <a:pt x="5643626" y="0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3732" y="1706879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5">
                <a:moveTo>
                  <a:pt x="0" y="63754"/>
                </a:moveTo>
                <a:lnTo>
                  <a:pt x="5009" y="38951"/>
                </a:lnTo>
                <a:lnTo>
                  <a:pt x="18670" y="18684"/>
                </a:lnTo>
                <a:lnTo>
                  <a:pt x="38935" y="5014"/>
                </a:lnTo>
                <a:lnTo>
                  <a:pt x="63754" y="0"/>
                </a:lnTo>
                <a:lnTo>
                  <a:pt x="5643626" y="0"/>
                </a:lnTo>
                <a:lnTo>
                  <a:pt x="5668428" y="5014"/>
                </a:lnTo>
                <a:lnTo>
                  <a:pt x="5688695" y="18684"/>
                </a:lnTo>
                <a:lnTo>
                  <a:pt x="5702365" y="38951"/>
                </a:lnTo>
                <a:lnTo>
                  <a:pt x="5707380" y="63754"/>
                </a:lnTo>
                <a:lnTo>
                  <a:pt x="5707380" y="318770"/>
                </a:lnTo>
                <a:lnTo>
                  <a:pt x="5702365" y="343572"/>
                </a:lnTo>
                <a:lnTo>
                  <a:pt x="5688695" y="363839"/>
                </a:lnTo>
                <a:lnTo>
                  <a:pt x="5668428" y="377509"/>
                </a:lnTo>
                <a:lnTo>
                  <a:pt x="5643626" y="382524"/>
                </a:lnTo>
                <a:lnTo>
                  <a:pt x="63754" y="382524"/>
                </a:lnTo>
                <a:lnTo>
                  <a:pt x="38935" y="377509"/>
                </a:lnTo>
                <a:lnTo>
                  <a:pt x="18670" y="363839"/>
                </a:lnTo>
                <a:lnTo>
                  <a:pt x="5009" y="343572"/>
                </a:lnTo>
                <a:lnTo>
                  <a:pt x="0" y="318770"/>
                </a:lnTo>
                <a:lnTo>
                  <a:pt x="0" y="63754"/>
                </a:ln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5300" y="2487167"/>
            <a:ext cx="8153400" cy="942340"/>
          </a:xfrm>
          <a:custGeom>
            <a:avLst/>
            <a:gdLst/>
            <a:ahLst/>
            <a:cxnLst/>
            <a:rect l="l" t="t" r="r" b="b"/>
            <a:pathLst>
              <a:path w="8153400" h="942339">
                <a:moveTo>
                  <a:pt x="0" y="941831"/>
                </a:moveTo>
                <a:lnTo>
                  <a:pt x="8153400" y="941831"/>
                </a:lnTo>
                <a:lnTo>
                  <a:pt x="8153400" y="0"/>
                </a:lnTo>
                <a:lnTo>
                  <a:pt x="0" y="0"/>
                </a:lnTo>
                <a:lnTo>
                  <a:pt x="0" y="941831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5300" y="2487167"/>
            <a:ext cx="8153400" cy="942340"/>
          </a:xfrm>
          <a:custGeom>
            <a:avLst/>
            <a:gdLst/>
            <a:ahLst/>
            <a:cxnLst/>
            <a:rect l="l" t="t" r="r" b="b"/>
            <a:pathLst>
              <a:path w="8153400" h="942339">
                <a:moveTo>
                  <a:pt x="0" y="941831"/>
                </a:moveTo>
                <a:lnTo>
                  <a:pt x="8153400" y="941831"/>
                </a:lnTo>
                <a:lnTo>
                  <a:pt x="8153400" y="0"/>
                </a:lnTo>
                <a:lnTo>
                  <a:pt x="0" y="0"/>
                </a:lnTo>
                <a:lnTo>
                  <a:pt x="0" y="941831"/>
                </a:lnTo>
                <a:close/>
              </a:path>
            </a:pathLst>
          </a:custGeom>
          <a:ln w="15240">
            <a:solidFill>
              <a:srgbClr val="93C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3732" y="2296667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5">
                <a:moveTo>
                  <a:pt x="5643626" y="0"/>
                </a:moveTo>
                <a:lnTo>
                  <a:pt x="63754" y="0"/>
                </a:lnTo>
                <a:lnTo>
                  <a:pt x="38935" y="5014"/>
                </a:lnTo>
                <a:lnTo>
                  <a:pt x="18670" y="18684"/>
                </a:lnTo>
                <a:lnTo>
                  <a:pt x="5009" y="38951"/>
                </a:lnTo>
                <a:lnTo>
                  <a:pt x="0" y="63754"/>
                </a:lnTo>
                <a:lnTo>
                  <a:pt x="0" y="318770"/>
                </a:lnTo>
                <a:lnTo>
                  <a:pt x="5009" y="343572"/>
                </a:lnTo>
                <a:lnTo>
                  <a:pt x="18670" y="363839"/>
                </a:lnTo>
                <a:lnTo>
                  <a:pt x="38935" y="377509"/>
                </a:lnTo>
                <a:lnTo>
                  <a:pt x="63754" y="382524"/>
                </a:lnTo>
                <a:lnTo>
                  <a:pt x="5643626" y="382524"/>
                </a:lnTo>
                <a:lnTo>
                  <a:pt x="5668428" y="377509"/>
                </a:lnTo>
                <a:lnTo>
                  <a:pt x="5688695" y="363839"/>
                </a:lnTo>
                <a:lnTo>
                  <a:pt x="5702365" y="343572"/>
                </a:lnTo>
                <a:lnTo>
                  <a:pt x="5707380" y="318770"/>
                </a:lnTo>
                <a:lnTo>
                  <a:pt x="5707380" y="63754"/>
                </a:lnTo>
                <a:lnTo>
                  <a:pt x="5702365" y="38951"/>
                </a:lnTo>
                <a:lnTo>
                  <a:pt x="5688695" y="18684"/>
                </a:lnTo>
                <a:lnTo>
                  <a:pt x="5668428" y="5014"/>
                </a:lnTo>
                <a:lnTo>
                  <a:pt x="5643626" y="0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3732" y="2296667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5">
                <a:moveTo>
                  <a:pt x="0" y="63754"/>
                </a:moveTo>
                <a:lnTo>
                  <a:pt x="5009" y="38951"/>
                </a:lnTo>
                <a:lnTo>
                  <a:pt x="18670" y="18684"/>
                </a:lnTo>
                <a:lnTo>
                  <a:pt x="38935" y="5014"/>
                </a:lnTo>
                <a:lnTo>
                  <a:pt x="63754" y="0"/>
                </a:lnTo>
                <a:lnTo>
                  <a:pt x="5643626" y="0"/>
                </a:lnTo>
                <a:lnTo>
                  <a:pt x="5668428" y="5014"/>
                </a:lnTo>
                <a:lnTo>
                  <a:pt x="5688695" y="18684"/>
                </a:lnTo>
                <a:lnTo>
                  <a:pt x="5702365" y="38951"/>
                </a:lnTo>
                <a:lnTo>
                  <a:pt x="5707380" y="63754"/>
                </a:lnTo>
                <a:lnTo>
                  <a:pt x="5707380" y="318770"/>
                </a:lnTo>
                <a:lnTo>
                  <a:pt x="5702365" y="343572"/>
                </a:lnTo>
                <a:lnTo>
                  <a:pt x="5688695" y="363839"/>
                </a:lnTo>
                <a:lnTo>
                  <a:pt x="5668428" y="377509"/>
                </a:lnTo>
                <a:lnTo>
                  <a:pt x="5643626" y="382524"/>
                </a:lnTo>
                <a:lnTo>
                  <a:pt x="63754" y="382524"/>
                </a:lnTo>
                <a:lnTo>
                  <a:pt x="38935" y="377509"/>
                </a:lnTo>
                <a:lnTo>
                  <a:pt x="18670" y="363839"/>
                </a:lnTo>
                <a:lnTo>
                  <a:pt x="5009" y="343572"/>
                </a:lnTo>
                <a:lnTo>
                  <a:pt x="0" y="318770"/>
                </a:lnTo>
                <a:lnTo>
                  <a:pt x="0" y="63754"/>
                </a:ln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5300" y="3691128"/>
            <a:ext cx="8153400" cy="327660"/>
          </a:xfrm>
          <a:custGeom>
            <a:avLst/>
            <a:gdLst/>
            <a:ahLst/>
            <a:cxnLst/>
            <a:rect l="l" t="t" r="r" b="b"/>
            <a:pathLst>
              <a:path w="8153400" h="327660">
                <a:moveTo>
                  <a:pt x="0" y="327660"/>
                </a:moveTo>
                <a:lnTo>
                  <a:pt x="8153400" y="327660"/>
                </a:lnTo>
                <a:lnTo>
                  <a:pt x="8153400" y="0"/>
                </a:lnTo>
                <a:lnTo>
                  <a:pt x="0" y="0"/>
                </a:lnTo>
                <a:lnTo>
                  <a:pt x="0" y="32766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5300" y="3691128"/>
            <a:ext cx="8153400" cy="327660"/>
          </a:xfrm>
          <a:custGeom>
            <a:avLst/>
            <a:gdLst/>
            <a:ahLst/>
            <a:cxnLst/>
            <a:rect l="l" t="t" r="r" b="b"/>
            <a:pathLst>
              <a:path w="8153400" h="327660">
                <a:moveTo>
                  <a:pt x="0" y="327660"/>
                </a:moveTo>
                <a:lnTo>
                  <a:pt x="8153400" y="327660"/>
                </a:lnTo>
                <a:lnTo>
                  <a:pt x="8153400" y="0"/>
                </a:lnTo>
                <a:lnTo>
                  <a:pt x="0" y="0"/>
                </a:lnTo>
                <a:lnTo>
                  <a:pt x="0" y="327660"/>
                </a:lnTo>
                <a:close/>
              </a:path>
            </a:pathLst>
          </a:custGeom>
          <a:ln w="15240">
            <a:solidFill>
              <a:srgbClr val="93C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3732" y="3500628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4">
                <a:moveTo>
                  <a:pt x="5643626" y="0"/>
                </a:moveTo>
                <a:lnTo>
                  <a:pt x="63754" y="0"/>
                </a:lnTo>
                <a:lnTo>
                  <a:pt x="38935" y="5014"/>
                </a:lnTo>
                <a:lnTo>
                  <a:pt x="18670" y="18684"/>
                </a:lnTo>
                <a:lnTo>
                  <a:pt x="5009" y="38951"/>
                </a:lnTo>
                <a:lnTo>
                  <a:pt x="0" y="63754"/>
                </a:lnTo>
                <a:lnTo>
                  <a:pt x="0" y="318770"/>
                </a:lnTo>
                <a:lnTo>
                  <a:pt x="5009" y="343572"/>
                </a:lnTo>
                <a:lnTo>
                  <a:pt x="18670" y="363839"/>
                </a:lnTo>
                <a:lnTo>
                  <a:pt x="38935" y="377509"/>
                </a:lnTo>
                <a:lnTo>
                  <a:pt x="63754" y="382524"/>
                </a:lnTo>
                <a:lnTo>
                  <a:pt x="5643626" y="382524"/>
                </a:lnTo>
                <a:lnTo>
                  <a:pt x="5668428" y="377509"/>
                </a:lnTo>
                <a:lnTo>
                  <a:pt x="5688695" y="363839"/>
                </a:lnTo>
                <a:lnTo>
                  <a:pt x="5702365" y="343572"/>
                </a:lnTo>
                <a:lnTo>
                  <a:pt x="5707380" y="318770"/>
                </a:lnTo>
                <a:lnTo>
                  <a:pt x="5707380" y="63754"/>
                </a:lnTo>
                <a:lnTo>
                  <a:pt x="5702365" y="38951"/>
                </a:lnTo>
                <a:lnTo>
                  <a:pt x="5688695" y="18684"/>
                </a:lnTo>
                <a:lnTo>
                  <a:pt x="5668428" y="5014"/>
                </a:lnTo>
                <a:lnTo>
                  <a:pt x="5643626" y="0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3732" y="3500628"/>
            <a:ext cx="5707380" cy="382905"/>
          </a:xfrm>
          <a:custGeom>
            <a:avLst/>
            <a:gdLst/>
            <a:ahLst/>
            <a:cxnLst/>
            <a:rect l="l" t="t" r="r" b="b"/>
            <a:pathLst>
              <a:path w="5707380" h="382904">
                <a:moveTo>
                  <a:pt x="0" y="63754"/>
                </a:moveTo>
                <a:lnTo>
                  <a:pt x="5009" y="38951"/>
                </a:lnTo>
                <a:lnTo>
                  <a:pt x="18670" y="18684"/>
                </a:lnTo>
                <a:lnTo>
                  <a:pt x="38935" y="5014"/>
                </a:lnTo>
                <a:lnTo>
                  <a:pt x="63754" y="0"/>
                </a:lnTo>
                <a:lnTo>
                  <a:pt x="5643626" y="0"/>
                </a:lnTo>
                <a:lnTo>
                  <a:pt x="5668428" y="5014"/>
                </a:lnTo>
                <a:lnTo>
                  <a:pt x="5688695" y="18684"/>
                </a:lnTo>
                <a:lnTo>
                  <a:pt x="5702365" y="38951"/>
                </a:lnTo>
                <a:lnTo>
                  <a:pt x="5707380" y="63754"/>
                </a:lnTo>
                <a:lnTo>
                  <a:pt x="5707380" y="318770"/>
                </a:lnTo>
                <a:lnTo>
                  <a:pt x="5702365" y="343572"/>
                </a:lnTo>
                <a:lnTo>
                  <a:pt x="5688695" y="363839"/>
                </a:lnTo>
                <a:lnTo>
                  <a:pt x="5668428" y="377509"/>
                </a:lnTo>
                <a:lnTo>
                  <a:pt x="5643626" y="382524"/>
                </a:lnTo>
                <a:lnTo>
                  <a:pt x="63754" y="382524"/>
                </a:lnTo>
                <a:lnTo>
                  <a:pt x="38935" y="377509"/>
                </a:lnTo>
                <a:lnTo>
                  <a:pt x="18670" y="363839"/>
                </a:lnTo>
                <a:lnTo>
                  <a:pt x="5009" y="343572"/>
                </a:lnTo>
                <a:lnTo>
                  <a:pt x="0" y="318770"/>
                </a:lnTo>
                <a:lnTo>
                  <a:pt x="0" y="63754"/>
                </a:ln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5300" y="4280915"/>
            <a:ext cx="8153400" cy="1556385"/>
          </a:xfrm>
          <a:custGeom>
            <a:avLst/>
            <a:gdLst/>
            <a:ahLst/>
            <a:cxnLst/>
            <a:rect l="l" t="t" r="r" b="b"/>
            <a:pathLst>
              <a:path w="8153400" h="1556385">
                <a:moveTo>
                  <a:pt x="0" y="1556004"/>
                </a:moveTo>
                <a:lnTo>
                  <a:pt x="8153400" y="1556004"/>
                </a:lnTo>
                <a:lnTo>
                  <a:pt x="8153400" y="0"/>
                </a:lnTo>
                <a:lnTo>
                  <a:pt x="0" y="0"/>
                </a:lnTo>
                <a:lnTo>
                  <a:pt x="0" y="1556004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5300" y="4280915"/>
            <a:ext cx="8153400" cy="1556385"/>
          </a:xfrm>
          <a:custGeom>
            <a:avLst/>
            <a:gdLst/>
            <a:ahLst/>
            <a:cxnLst/>
            <a:rect l="l" t="t" r="r" b="b"/>
            <a:pathLst>
              <a:path w="8153400" h="1556385">
                <a:moveTo>
                  <a:pt x="0" y="1556004"/>
                </a:moveTo>
                <a:lnTo>
                  <a:pt x="8153400" y="1556004"/>
                </a:lnTo>
                <a:lnTo>
                  <a:pt x="8153400" y="0"/>
                </a:lnTo>
                <a:lnTo>
                  <a:pt x="0" y="0"/>
                </a:lnTo>
                <a:lnTo>
                  <a:pt x="0" y="1556004"/>
                </a:lnTo>
                <a:close/>
              </a:path>
            </a:pathLst>
          </a:custGeom>
          <a:ln w="15240">
            <a:solidFill>
              <a:srgbClr val="93C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3732" y="4088891"/>
            <a:ext cx="5707380" cy="384175"/>
          </a:xfrm>
          <a:custGeom>
            <a:avLst/>
            <a:gdLst/>
            <a:ahLst/>
            <a:cxnLst/>
            <a:rect l="l" t="t" r="r" b="b"/>
            <a:pathLst>
              <a:path w="5707380" h="384175">
                <a:moveTo>
                  <a:pt x="5643372" y="0"/>
                </a:moveTo>
                <a:lnTo>
                  <a:pt x="64008" y="0"/>
                </a:lnTo>
                <a:lnTo>
                  <a:pt x="39090" y="5036"/>
                </a:lnTo>
                <a:lnTo>
                  <a:pt x="18745" y="18764"/>
                </a:lnTo>
                <a:lnTo>
                  <a:pt x="5029" y="39112"/>
                </a:lnTo>
                <a:lnTo>
                  <a:pt x="0" y="64007"/>
                </a:lnTo>
                <a:lnTo>
                  <a:pt x="0" y="320039"/>
                </a:lnTo>
                <a:lnTo>
                  <a:pt x="5029" y="344935"/>
                </a:lnTo>
                <a:lnTo>
                  <a:pt x="18745" y="365283"/>
                </a:lnTo>
                <a:lnTo>
                  <a:pt x="39090" y="379011"/>
                </a:lnTo>
                <a:lnTo>
                  <a:pt x="64008" y="384047"/>
                </a:lnTo>
                <a:lnTo>
                  <a:pt x="5643372" y="384047"/>
                </a:lnTo>
                <a:lnTo>
                  <a:pt x="5668267" y="379011"/>
                </a:lnTo>
                <a:lnTo>
                  <a:pt x="5688615" y="365283"/>
                </a:lnTo>
                <a:lnTo>
                  <a:pt x="5702343" y="344935"/>
                </a:lnTo>
                <a:lnTo>
                  <a:pt x="5707380" y="320039"/>
                </a:lnTo>
                <a:lnTo>
                  <a:pt x="5707380" y="64007"/>
                </a:lnTo>
                <a:lnTo>
                  <a:pt x="5702343" y="39112"/>
                </a:lnTo>
                <a:lnTo>
                  <a:pt x="5688615" y="18764"/>
                </a:lnTo>
                <a:lnTo>
                  <a:pt x="5668267" y="5036"/>
                </a:lnTo>
                <a:lnTo>
                  <a:pt x="5643372" y="0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03732" y="4088891"/>
            <a:ext cx="5707380" cy="384175"/>
          </a:xfrm>
          <a:custGeom>
            <a:avLst/>
            <a:gdLst/>
            <a:ahLst/>
            <a:cxnLst/>
            <a:rect l="l" t="t" r="r" b="b"/>
            <a:pathLst>
              <a:path w="5707380" h="384175">
                <a:moveTo>
                  <a:pt x="0" y="64007"/>
                </a:moveTo>
                <a:lnTo>
                  <a:pt x="5029" y="39112"/>
                </a:lnTo>
                <a:lnTo>
                  <a:pt x="18745" y="18764"/>
                </a:lnTo>
                <a:lnTo>
                  <a:pt x="39090" y="5036"/>
                </a:lnTo>
                <a:lnTo>
                  <a:pt x="64008" y="0"/>
                </a:lnTo>
                <a:lnTo>
                  <a:pt x="5643372" y="0"/>
                </a:lnTo>
                <a:lnTo>
                  <a:pt x="5668267" y="5036"/>
                </a:lnTo>
                <a:lnTo>
                  <a:pt x="5688615" y="18764"/>
                </a:lnTo>
                <a:lnTo>
                  <a:pt x="5702343" y="39112"/>
                </a:lnTo>
                <a:lnTo>
                  <a:pt x="5707380" y="64007"/>
                </a:lnTo>
                <a:lnTo>
                  <a:pt x="5707380" y="320039"/>
                </a:lnTo>
                <a:lnTo>
                  <a:pt x="5702343" y="344935"/>
                </a:lnTo>
                <a:lnTo>
                  <a:pt x="5688615" y="365283"/>
                </a:lnTo>
                <a:lnTo>
                  <a:pt x="5668267" y="379011"/>
                </a:lnTo>
                <a:lnTo>
                  <a:pt x="5643372" y="384047"/>
                </a:lnTo>
                <a:lnTo>
                  <a:pt x="64008" y="384047"/>
                </a:lnTo>
                <a:lnTo>
                  <a:pt x="39090" y="379011"/>
                </a:lnTo>
                <a:lnTo>
                  <a:pt x="18745" y="365283"/>
                </a:lnTo>
                <a:lnTo>
                  <a:pt x="5029" y="344935"/>
                </a:lnTo>
                <a:lnTo>
                  <a:pt x="0" y="320039"/>
                </a:lnTo>
                <a:lnTo>
                  <a:pt x="0" y="64007"/>
                </a:ln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5300" y="6099047"/>
            <a:ext cx="8153400" cy="327660"/>
          </a:xfrm>
          <a:custGeom>
            <a:avLst/>
            <a:gdLst/>
            <a:ahLst/>
            <a:cxnLst/>
            <a:rect l="l" t="t" r="r" b="b"/>
            <a:pathLst>
              <a:path w="8153400" h="327660">
                <a:moveTo>
                  <a:pt x="0" y="327659"/>
                </a:moveTo>
                <a:lnTo>
                  <a:pt x="8153400" y="327659"/>
                </a:lnTo>
                <a:lnTo>
                  <a:pt x="8153400" y="0"/>
                </a:lnTo>
                <a:lnTo>
                  <a:pt x="0" y="0"/>
                </a:lnTo>
                <a:lnTo>
                  <a:pt x="0" y="327659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95300" y="6099047"/>
            <a:ext cx="8153400" cy="327660"/>
          </a:xfrm>
          <a:custGeom>
            <a:avLst/>
            <a:gdLst/>
            <a:ahLst/>
            <a:cxnLst/>
            <a:rect l="l" t="t" r="r" b="b"/>
            <a:pathLst>
              <a:path w="8153400" h="327660">
                <a:moveTo>
                  <a:pt x="0" y="327659"/>
                </a:moveTo>
                <a:lnTo>
                  <a:pt x="8153400" y="327659"/>
                </a:lnTo>
                <a:lnTo>
                  <a:pt x="8153400" y="0"/>
                </a:lnTo>
                <a:lnTo>
                  <a:pt x="0" y="0"/>
                </a:lnTo>
                <a:lnTo>
                  <a:pt x="0" y="327659"/>
                </a:lnTo>
                <a:close/>
              </a:path>
            </a:pathLst>
          </a:custGeom>
          <a:ln w="15240">
            <a:solidFill>
              <a:srgbClr val="93C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03732" y="5907023"/>
            <a:ext cx="5707380" cy="384175"/>
          </a:xfrm>
          <a:custGeom>
            <a:avLst/>
            <a:gdLst/>
            <a:ahLst/>
            <a:cxnLst/>
            <a:rect l="l" t="t" r="r" b="b"/>
            <a:pathLst>
              <a:path w="5707380" h="384175">
                <a:moveTo>
                  <a:pt x="5643372" y="0"/>
                </a:moveTo>
                <a:lnTo>
                  <a:pt x="64008" y="0"/>
                </a:lnTo>
                <a:lnTo>
                  <a:pt x="39090" y="5029"/>
                </a:lnTo>
                <a:lnTo>
                  <a:pt x="18745" y="18745"/>
                </a:lnTo>
                <a:lnTo>
                  <a:pt x="5029" y="39090"/>
                </a:lnTo>
                <a:lnTo>
                  <a:pt x="0" y="64007"/>
                </a:lnTo>
                <a:lnTo>
                  <a:pt x="0" y="320039"/>
                </a:lnTo>
                <a:lnTo>
                  <a:pt x="5029" y="344952"/>
                </a:lnTo>
                <a:lnTo>
                  <a:pt x="18745" y="365298"/>
                </a:lnTo>
                <a:lnTo>
                  <a:pt x="39090" y="379017"/>
                </a:lnTo>
                <a:lnTo>
                  <a:pt x="64008" y="384047"/>
                </a:lnTo>
                <a:lnTo>
                  <a:pt x="5643372" y="384047"/>
                </a:lnTo>
                <a:lnTo>
                  <a:pt x="5668267" y="379017"/>
                </a:lnTo>
                <a:lnTo>
                  <a:pt x="5688615" y="365298"/>
                </a:lnTo>
                <a:lnTo>
                  <a:pt x="5702343" y="344952"/>
                </a:lnTo>
                <a:lnTo>
                  <a:pt x="5707380" y="320039"/>
                </a:lnTo>
                <a:lnTo>
                  <a:pt x="5707380" y="64007"/>
                </a:lnTo>
                <a:lnTo>
                  <a:pt x="5702343" y="39090"/>
                </a:lnTo>
                <a:lnTo>
                  <a:pt x="5688615" y="18745"/>
                </a:lnTo>
                <a:lnTo>
                  <a:pt x="5668267" y="5029"/>
                </a:lnTo>
                <a:lnTo>
                  <a:pt x="5643372" y="0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03732" y="5907023"/>
            <a:ext cx="5707380" cy="384175"/>
          </a:xfrm>
          <a:custGeom>
            <a:avLst/>
            <a:gdLst/>
            <a:ahLst/>
            <a:cxnLst/>
            <a:rect l="l" t="t" r="r" b="b"/>
            <a:pathLst>
              <a:path w="5707380" h="384175">
                <a:moveTo>
                  <a:pt x="0" y="64007"/>
                </a:moveTo>
                <a:lnTo>
                  <a:pt x="5029" y="39090"/>
                </a:lnTo>
                <a:lnTo>
                  <a:pt x="18745" y="18745"/>
                </a:lnTo>
                <a:lnTo>
                  <a:pt x="39090" y="5029"/>
                </a:lnTo>
                <a:lnTo>
                  <a:pt x="64008" y="0"/>
                </a:lnTo>
                <a:lnTo>
                  <a:pt x="5643372" y="0"/>
                </a:lnTo>
                <a:lnTo>
                  <a:pt x="5668267" y="5029"/>
                </a:lnTo>
                <a:lnTo>
                  <a:pt x="5688615" y="18745"/>
                </a:lnTo>
                <a:lnTo>
                  <a:pt x="5702343" y="39090"/>
                </a:lnTo>
                <a:lnTo>
                  <a:pt x="5707380" y="64007"/>
                </a:lnTo>
                <a:lnTo>
                  <a:pt x="5707380" y="320039"/>
                </a:lnTo>
                <a:lnTo>
                  <a:pt x="5702343" y="344952"/>
                </a:lnTo>
                <a:lnTo>
                  <a:pt x="5688615" y="365298"/>
                </a:lnTo>
                <a:lnTo>
                  <a:pt x="5668267" y="379017"/>
                </a:lnTo>
                <a:lnTo>
                  <a:pt x="5643372" y="384047"/>
                </a:lnTo>
                <a:lnTo>
                  <a:pt x="64008" y="384047"/>
                </a:lnTo>
                <a:lnTo>
                  <a:pt x="39090" y="379017"/>
                </a:lnTo>
                <a:lnTo>
                  <a:pt x="18745" y="365298"/>
                </a:lnTo>
                <a:lnTo>
                  <a:pt x="5029" y="344952"/>
                </a:lnTo>
                <a:lnTo>
                  <a:pt x="0" y="320039"/>
                </a:lnTo>
                <a:lnTo>
                  <a:pt x="0" y="64007"/>
                </a:ln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15669" y="1181176"/>
            <a:ext cx="4178300" cy="5015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3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hysterectomy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sz="1300" spc="-10" dirty="0">
                <a:solidFill>
                  <a:srgbClr val="FFFFFF"/>
                </a:solidFill>
                <a:latin typeface="Arial"/>
                <a:cs typeface="Arial"/>
              </a:rPr>
              <a:t>Indications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5"/>
              </a:spcBef>
            </a:pPr>
            <a:r>
              <a:rPr sz="1300" spc="-20" dirty="0">
                <a:solidFill>
                  <a:srgbClr val="FFFFFF"/>
                </a:solidFill>
                <a:latin typeface="Arial"/>
                <a:cs typeface="Arial"/>
              </a:rPr>
              <a:t>Types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3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hysterectomy</a:t>
            </a:r>
            <a:endParaRPr sz="130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240"/>
              </a:spcBef>
              <a:buChar char="•"/>
              <a:tabLst>
                <a:tab pos="127000" algn="l"/>
              </a:tabLst>
            </a:pPr>
            <a:r>
              <a:rPr sz="1300" spc="-30" dirty="0">
                <a:latin typeface="Arial"/>
                <a:cs typeface="Arial"/>
              </a:rPr>
              <a:t>Total</a:t>
            </a:r>
            <a:endParaRPr sz="130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5"/>
              </a:spcBef>
              <a:buChar char="•"/>
              <a:tabLst>
                <a:tab pos="127000" algn="l"/>
              </a:tabLst>
            </a:pPr>
            <a:r>
              <a:rPr sz="1300" spc="-10" dirty="0">
                <a:latin typeface="Arial"/>
                <a:cs typeface="Arial"/>
              </a:rPr>
              <a:t>Partial</a:t>
            </a:r>
            <a:endParaRPr sz="130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0"/>
              </a:spcBef>
              <a:buChar char="•"/>
              <a:tabLst>
                <a:tab pos="127000" algn="l"/>
              </a:tabLst>
            </a:pPr>
            <a:r>
              <a:rPr sz="1300" spc="-5" dirty="0">
                <a:latin typeface="Arial"/>
                <a:cs typeface="Arial"/>
              </a:rPr>
              <a:t>Radical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7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sz="1300" spc="-30" dirty="0">
                <a:solidFill>
                  <a:srgbClr val="FFFFFF"/>
                </a:solidFill>
                <a:latin typeface="Arial"/>
                <a:cs typeface="Arial"/>
              </a:rPr>
              <a:t>Total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hysterectomy </a:t>
            </a:r>
            <a:r>
              <a:rPr sz="1300" spc="-1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bilateral</a:t>
            </a:r>
            <a:r>
              <a:rPr sz="1300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salpingo-oopherectomy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sz="1300" spc="-20" dirty="0">
                <a:solidFill>
                  <a:srgbClr val="FFFFFF"/>
                </a:solidFill>
                <a:latin typeface="Arial"/>
                <a:cs typeface="Arial"/>
              </a:rPr>
              <a:t>Types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according to</a:t>
            </a:r>
            <a:r>
              <a:rPr sz="13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route</a:t>
            </a:r>
            <a:endParaRPr sz="130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245"/>
              </a:spcBef>
              <a:buChar char="•"/>
              <a:tabLst>
                <a:tab pos="127000" algn="l"/>
              </a:tabLst>
            </a:pPr>
            <a:r>
              <a:rPr sz="1300" spc="-20" dirty="0">
                <a:latin typeface="Arial"/>
                <a:cs typeface="Arial"/>
              </a:rPr>
              <a:t>Vaginal</a:t>
            </a:r>
            <a:endParaRPr sz="130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0"/>
              </a:spcBef>
              <a:buChar char="•"/>
              <a:tabLst>
                <a:tab pos="127000" algn="l"/>
              </a:tabLst>
            </a:pPr>
            <a:r>
              <a:rPr sz="1300" spc="-10" dirty="0">
                <a:latin typeface="Arial"/>
                <a:cs typeface="Arial"/>
              </a:rPr>
              <a:t>Abdominal</a:t>
            </a:r>
            <a:endParaRPr sz="1300">
              <a:latin typeface="Arial"/>
              <a:cs typeface="Arial"/>
            </a:endParaRPr>
          </a:p>
          <a:p>
            <a:pPr marL="127000" indent="-114300">
              <a:lnSpc>
                <a:spcPct val="100000"/>
              </a:lnSpc>
              <a:spcBef>
                <a:spcPts val="15"/>
              </a:spcBef>
              <a:buChar char="•"/>
              <a:tabLst>
                <a:tab pos="127000" algn="l"/>
              </a:tabLst>
            </a:pPr>
            <a:r>
              <a:rPr sz="1300" spc="-5" dirty="0">
                <a:latin typeface="Arial"/>
                <a:cs typeface="Arial"/>
              </a:rPr>
              <a:t>Laparoscopic</a:t>
            </a:r>
            <a:endParaRPr sz="1300">
              <a:latin typeface="Arial"/>
              <a:cs typeface="Arial"/>
            </a:endParaRPr>
          </a:p>
          <a:p>
            <a:pPr marL="241300" lvl="1" indent="-114935">
              <a:lnSpc>
                <a:spcPct val="100000"/>
              </a:lnSpc>
              <a:spcBef>
                <a:spcPts val="10"/>
              </a:spcBef>
              <a:buChar char="•"/>
              <a:tabLst>
                <a:tab pos="241935" algn="l"/>
              </a:tabLst>
            </a:pPr>
            <a:r>
              <a:rPr sz="1300" spc="-30" dirty="0">
                <a:latin typeface="Arial"/>
                <a:cs typeface="Arial"/>
              </a:rPr>
              <a:t>LAVH</a:t>
            </a:r>
            <a:endParaRPr sz="1300">
              <a:latin typeface="Arial"/>
              <a:cs typeface="Arial"/>
            </a:endParaRPr>
          </a:p>
          <a:p>
            <a:pPr marL="241300" lvl="1" indent="-114935">
              <a:lnSpc>
                <a:spcPct val="100000"/>
              </a:lnSpc>
              <a:spcBef>
                <a:spcPts val="15"/>
              </a:spcBef>
              <a:buChar char="•"/>
              <a:tabLst>
                <a:tab pos="241935" algn="l"/>
              </a:tabLst>
            </a:pPr>
            <a:r>
              <a:rPr sz="1300" spc="-10" dirty="0">
                <a:latin typeface="Arial"/>
                <a:cs typeface="Arial"/>
              </a:rPr>
              <a:t>LSH</a:t>
            </a:r>
            <a:endParaRPr sz="1300">
              <a:latin typeface="Arial"/>
              <a:cs typeface="Arial"/>
            </a:endParaRPr>
          </a:p>
          <a:p>
            <a:pPr marL="241300" lvl="1" indent="-114935">
              <a:lnSpc>
                <a:spcPct val="100000"/>
              </a:lnSpc>
              <a:buChar char="•"/>
              <a:tabLst>
                <a:tab pos="241935" algn="l"/>
              </a:tabLst>
            </a:pPr>
            <a:r>
              <a:rPr sz="1300" dirty="0">
                <a:latin typeface="Arial"/>
                <a:cs typeface="Arial"/>
              </a:rPr>
              <a:t>TLH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</a:pP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Complications</a:t>
            </a:r>
            <a:endParaRPr sz="130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612140" y="476758"/>
            <a:ext cx="22225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00"/>
                </a:solidFill>
              </a:rPr>
              <a:t>Co</a:t>
            </a:r>
            <a:r>
              <a:rPr sz="4000" spc="-25" dirty="0">
                <a:solidFill>
                  <a:srgbClr val="000000"/>
                </a:solidFill>
              </a:rPr>
              <a:t>n</a:t>
            </a:r>
            <a:r>
              <a:rPr sz="4000" spc="-5" dirty="0">
                <a:solidFill>
                  <a:srgbClr val="000000"/>
                </a:solidFill>
              </a:rPr>
              <a:t>tents</a:t>
            </a:r>
            <a:endParaRPr sz="4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9951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C. </a:t>
            </a:r>
            <a:r>
              <a:rPr spc="-55" dirty="0"/>
              <a:t>Total</a:t>
            </a:r>
            <a:r>
              <a:rPr spc="-100" dirty="0"/>
              <a:t> </a:t>
            </a:r>
            <a:r>
              <a:rPr dirty="0"/>
              <a:t>Laparoscopic  Hysterectomy</a:t>
            </a:r>
            <a:r>
              <a:rPr spc="-50" dirty="0"/>
              <a:t> </a:t>
            </a:r>
            <a:r>
              <a:rPr dirty="0"/>
              <a:t>(TLH)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0955" y="2315972"/>
            <a:ext cx="6297930" cy="295021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287020" marR="5080" indent="-274955">
              <a:lnSpc>
                <a:spcPct val="90000"/>
              </a:lnSpc>
              <a:spcBef>
                <a:spcPts val="359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The total laparoscopic hysterectomy is done by  </a:t>
            </a:r>
            <a:r>
              <a:rPr sz="2200" dirty="0">
                <a:solidFill>
                  <a:srgbClr val="3D3C2C"/>
                </a:solidFill>
                <a:latin typeface="Arial"/>
                <a:cs typeface="Arial"/>
              </a:rPr>
              <a:t>inserting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a laparoscope and surgical instruments  through several small incisions in the</a:t>
            </a:r>
            <a:r>
              <a:rPr sz="2200" spc="11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abdomen.</a:t>
            </a:r>
            <a:endParaRPr sz="2200">
              <a:latin typeface="Arial"/>
              <a:cs typeface="Arial"/>
            </a:endParaRPr>
          </a:p>
          <a:p>
            <a:pPr marL="287020" marR="175895" indent="-274955">
              <a:lnSpc>
                <a:spcPts val="2380"/>
              </a:lnSpc>
              <a:spcBef>
                <a:spcPts val="560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The uterus and the cervix are removed in small  pieces through one of the</a:t>
            </a:r>
            <a:r>
              <a:rPr sz="2200" spc="3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incisions.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TLH can be done</a:t>
            </a:r>
            <a:r>
              <a:rPr sz="2200" spc="-17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when:</a:t>
            </a:r>
            <a:endParaRPr sz="2200">
              <a:latin typeface="Arial"/>
              <a:cs typeface="Arial"/>
            </a:endParaRPr>
          </a:p>
          <a:p>
            <a:pPr marL="584200" marR="615315" indent="-274320">
              <a:lnSpc>
                <a:spcPts val="2160"/>
              </a:lnSpc>
              <a:spcBef>
                <a:spcPts val="52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spc="-110" dirty="0">
                <a:solidFill>
                  <a:srgbClr val="3D3C2C"/>
                </a:solidFill>
                <a:latin typeface="Arial"/>
                <a:cs typeface="Arial"/>
              </a:rPr>
              <a:t>To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remove uterine fibroids, which are small</a:t>
            </a:r>
            <a:r>
              <a:rPr sz="2000" spc="-7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to  moderate in</a:t>
            </a:r>
            <a:r>
              <a:rPr sz="2000" spc="-5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size.</a:t>
            </a:r>
            <a:endParaRPr sz="20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210"/>
              </a:spcBef>
            </a:pPr>
            <a:r>
              <a:rPr sz="15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5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D3C2C"/>
                </a:solidFill>
                <a:latin typeface="Arial"/>
                <a:cs typeface="Arial"/>
              </a:rPr>
              <a:t>There is no chance of uterine or ovarian</a:t>
            </a:r>
            <a:r>
              <a:rPr sz="2000" spc="-15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3D3C2C"/>
                </a:solidFill>
                <a:latin typeface="Arial"/>
                <a:cs typeface="Arial"/>
              </a:rPr>
              <a:t>cancer.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003172"/>
            <a:ext cx="380872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Complications</a:t>
            </a:r>
            <a:r>
              <a:rPr spc="-50" dirty="0"/>
              <a:t> </a:t>
            </a:r>
            <a:r>
              <a:rPr dirty="0"/>
              <a:t>Of  Hysterectomy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0955" y="2293111"/>
            <a:ext cx="3435985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450" spc="7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Sepsis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450" spc="7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Shock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rgbClr val="3D3C2C"/>
                </a:solidFill>
                <a:latin typeface="Arial"/>
                <a:cs typeface="Arial"/>
              </a:rPr>
              <a:t>Trauma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to adjacent</a:t>
            </a:r>
            <a:r>
              <a:rPr sz="1900" spc="-13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organs:</a:t>
            </a:r>
            <a:endParaRPr sz="19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10"/>
              </a:spcBef>
              <a:tabLst>
                <a:tab pos="583565" algn="l"/>
              </a:tabLst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Ureters</a:t>
            </a:r>
            <a:endParaRPr sz="1700">
              <a:latin typeface="Arial"/>
              <a:cs typeface="Arial"/>
            </a:endParaRPr>
          </a:p>
          <a:p>
            <a:pPr marL="309880">
              <a:lnSpc>
                <a:spcPts val="2035"/>
              </a:lnSpc>
              <a:tabLst>
                <a:tab pos="583565" algn="l"/>
              </a:tabLst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Bladder or</a:t>
            </a:r>
            <a:r>
              <a:rPr sz="1700" spc="-1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Bowel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ts val="2275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Urine</a:t>
            </a:r>
            <a:r>
              <a:rPr sz="1900" spc="-16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Retention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15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Cystitis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3D3C2C"/>
                </a:solidFill>
                <a:latin typeface="Arial"/>
                <a:cs typeface="Arial"/>
              </a:rPr>
              <a:t>Vaginal </a:t>
            </a:r>
            <a:r>
              <a:rPr sz="1900" spc="-10" dirty="0">
                <a:solidFill>
                  <a:srgbClr val="3D3C2C"/>
                </a:solidFill>
                <a:latin typeface="Arial"/>
                <a:cs typeface="Arial"/>
              </a:rPr>
              <a:t>wall</a:t>
            </a:r>
            <a:r>
              <a:rPr sz="1900" spc="-10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Prolapse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15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Hemorrhage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3D3C2C"/>
                </a:solidFill>
                <a:latin typeface="Arial"/>
                <a:cs typeface="Arial"/>
              </a:rPr>
              <a:t>Weakening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of Pelvic</a:t>
            </a:r>
            <a:r>
              <a:rPr sz="1900" spc="-14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muscles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15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Osteoporosis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50" spc="-1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450" spc="-1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Chances of CVS</a:t>
            </a:r>
            <a:r>
              <a:rPr sz="1900" spc="-16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"/>
                <a:cs typeface="Arial"/>
              </a:rPr>
              <a:t>increases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56388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What </a:t>
            </a:r>
            <a:r>
              <a:rPr sz="4000" dirty="0"/>
              <a:t>is</a:t>
            </a:r>
            <a:r>
              <a:rPr sz="4000" spc="-60" dirty="0"/>
              <a:t> </a:t>
            </a:r>
            <a:r>
              <a:rPr sz="4000" spc="-5" dirty="0"/>
              <a:t>Hysterectomy?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99207"/>
            <a:ext cx="6337935" cy="308419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87020" marR="5080" indent="-274955">
              <a:lnSpc>
                <a:spcPts val="1630"/>
              </a:lnSpc>
              <a:spcBef>
                <a:spcPts val="500"/>
              </a:spcBef>
              <a:tabLst>
                <a:tab pos="286385" algn="l"/>
              </a:tabLst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is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the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surgical removal of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the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uterus, it may also  involve removal of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the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cervix, ovaries, fallopian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tubes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and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other 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surrounding</a:t>
            </a:r>
            <a:r>
              <a:rPr sz="1700" spc="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structures.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Times New Roman"/>
              <a:cs typeface="Times New Roman"/>
            </a:endParaRPr>
          </a:p>
          <a:p>
            <a:pPr marL="287020" marR="220979" indent="-274955" algn="just">
              <a:lnSpc>
                <a:spcPct val="80000"/>
              </a:lnSpc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It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is a common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operation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carried out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to treat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conditions of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the 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female reproductive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system.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Times New Roman"/>
              <a:cs typeface="Times New Roman"/>
            </a:endParaRPr>
          </a:p>
          <a:p>
            <a:pPr marL="287020" marR="119380" indent="-274955" algn="just">
              <a:lnSpc>
                <a:spcPct val="80100"/>
              </a:lnSpc>
              <a:spcBef>
                <a:spcPts val="5"/>
              </a:spcBef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is a major surgical procedure that has risks and 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benefits,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and </a:t>
            </a:r>
            <a:r>
              <a:rPr sz="1700" spc="-10" dirty="0">
                <a:solidFill>
                  <a:srgbClr val="3D3C2C"/>
                </a:solidFill>
                <a:latin typeface="Arial"/>
                <a:cs typeface="Arial"/>
              </a:rPr>
              <a:t>affects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a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woman's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hormonal balance and overall  health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for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the rest of her</a:t>
            </a:r>
            <a:r>
              <a:rPr sz="1700" spc="1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life.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Times New Roman"/>
              <a:cs typeface="Times New Roman"/>
            </a:endParaRPr>
          </a:p>
          <a:p>
            <a:pPr marL="287020" marR="151130" indent="-274955" algn="just">
              <a:lnSpc>
                <a:spcPct val="80000"/>
              </a:lnSpc>
            </a:pPr>
            <a:r>
              <a:rPr sz="1300" spc="-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Because of this,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is normally recommended as a  last option </a:t>
            </a:r>
            <a:r>
              <a:rPr sz="1700" spc="-5" dirty="0">
                <a:solidFill>
                  <a:srgbClr val="3D3C2C"/>
                </a:solidFill>
                <a:latin typeface="Arial"/>
                <a:cs typeface="Arial"/>
              </a:rPr>
              <a:t>to </a:t>
            </a:r>
            <a:r>
              <a:rPr sz="1700" dirty="0">
                <a:solidFill>
                  <a:srgbClr val="3D3C2C"/>
                </a:solidFill>
                <a:latin typeface="Arial"/>
                <a:cs typeface="Arial"/>
              </a:rPr>
              <a:t>remedy certain uterine conditions.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124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2124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23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324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14272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4272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9872" y="0"/>
            <a:ext cx="457200" cy="334010"/>
          </a:xfrm>
          <a:custGeom>
            <a:avLst/>
            <a:gdLst/>
            <a:ahLst/>
            <a:cxnLst/>
            <a:rect l="l" t="t" r="r" b="b"/>
            <a:pathLst>
              <a:path w="457200" h="334010">
                <a:moveTo>
                  <a:pt x="0" y="333756"/>
                </a:moveTo>
                <a:lnTo>
                  <a:pt x="457200" y="333756"/>
                </a:lnTo>
                <a:lnTo>
                  <a:pt x="457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872" y="6519671"/>
            <a:ext cx="457200" cy="338455"/>
          </a:xfrm>
          <a:custGeom>
            <a:avLst/>
            <a:gdLst/>
            <a:ahLst/>
            <a:cxnLst/>
            <a:rect l="l" t="t" r="r" b="b"/>
            <a:pathLst>
              <a:path w="457200" h="338454">
                <a:moveTo>
                  <a:pt x="0" y="338327"/>
                </a:moveTo>
                <a:lnTo>
                  <a:pt x="457200" y="338327"/>
                </a:lnTo>
                <a:lnTo>
                  <a:pt x="457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8472" y="0"/>
            <a:ext cx="762000" cy="334010"/>
          </a:xfrm>
          <a:custGeom>
            <a:avLst/>
            <a:gdLst/>
            <a:ahLst/>
            <a:cxnLst/>
            <a:rect l="l" t="t" r="r" b="b"/>
            <a:pathLst>
              <a:path w="762000" h="334010">
                <a:moveTo>
                  <a:pt x="0" y="333756"/>
                </a:moveTo>
                <a:lnTo>
                  <a:pt x="762000" y="333756"/>
                </a:lnTo>
                <a:lnTo>
                  <a:pt x="7620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8472" y="6519671"/>
            <a:ext cx="762000" cy="338455"/>
          </a:xfrm>
          <a:custGeom>
            <a:avLst/>
            <a:gdLst/>
            <a:ahLst/>
            <a:cxnLst/>
            <a:rect l="l" t="t" r="r" b="b"/>
            <a:pathLst>
              <a:path w="762000" h="338454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40268" y="0"/>
            <a:ext cx="67310" cy="334010"/>
          </a:xfrm>
          <a:custGeom>
            <a:avLst/>
            <a:gdLst/>
            <a:ahLst/>
            <a:cxnLst/>
            <a:rect l="l" t="t" r="r" b="b"/>
            <a:pathLst>
              <a:path w="67309" h="334010">
                <a:moveTo>
                  <a:pt x="0" y="333756"/>
                </a:moveTo>
                <a:lnTo>
                  <a:pt x="67055" y="333756"/>
                </a:lnTo>
                <a:lnTo>
                  <a:pt x="67055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7123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4523" y="0"/>
            <a:ext cx="379730" cy="6858000"/>
          </a:xfrm>
          <a:custGeom>
            <a:avLst/>
            <a:gdLst/>
            <a:ahLst/>
            <a:cxnLst/>
            <a:rect l="l" t="t" r="r" b="b"/>
            <a:pathLst>
              <a:path w="379729" h="6858000">
                <a:moveTo>
                  <a:pt x="0" y="6857999"/>
                </a:moveTo>
                <a:lnTo>
                  <a:pt x="379475" y="6857999"/>
                </a:lnTo>
                <a:lnTo>
                  <a:pt x="3794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31123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7723" y="0"/>
            <a:ext cx="673735" cy="334010"/>
          </a:xfrm>
          <a:custGeom>
            <a:avLst/>
            <a:gdLst/>
            <a:ahLst/>
            <a:cxnLst/>
            <a:rect l="l" t="t" r="r" b="b"/>
            <a:pathLst>
              <a:path w="673735" h="334010">
                <a:moveTo>
                  <a:pt x="0" y="333756"/>
                </a:moveTo>
                <a:lnTo>
                  <a:pt x="673608" y="333756"/>
                </a:lnTo>
                <a:lnTo>
                  <a:pt x="673608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7723" y="6519671"/>
            <a:ext cx="2819400" cy="338455"/>
          </a:xfrm>
          <a:custGeom>
            <a:avLst/>
            <a:gdLst/>
            <a:ahLst/>
            <a:cxnLst/>
            <a:rect l="l" t="t" r="r" b="b"/>
            <a:pathLst>
              <a:path w="2819400" h="338454">
                <a:moveTo>
                  <a:pt x="0" y="338327"/>
                </a:moveTo>
                <a:lnTo>
                  <a:pt x="2819400" y="338327"/>
                </a:lnTo>
                <a:lnTo>
                  <a:pt x="28194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" y="0"/>
            <a:ext cx="9100058" cy="686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61332" y="0"/>
            <a:ext cx="0" cy="678180"/>
          </a:xfrm>
          <a:custGeom>
            <a:avLst/>
            <a:gdLst/>
            <a:ahLst/>
            <a:cxnLst/>
            <a:rect l="l" t="t" r="r" b="b"/>
            <a:pathLst>
              <a:path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49723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10183" y="844296"/>
            <a:ext cx="7723632" cy="5169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551813"/>
            <a:ext cx="63779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Indications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Hysterectomy: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375" y="2282176"/>
            <a:ext cx="4363085" cy="3345179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360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Fibroids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Adenomyosis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Endometriosis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Dysfunctional Uterine</a:t>
            </a:r>
            <a:r>
              <a:rPr sz="2200" spc="3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Bleeding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Cervical</a:t>
            </a:r>
            <a:r>
              <a:rPr sz="2200" spc="1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Cancer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Rupture or </a:t>
            </a:r>
            <a:r>
              <a:rPr sz="2200" dirty="0">
                <a:solidFill>
                  <a:srgbClr val="3D3C2C"/>
                </a:solidFill>
                <a:latin typeface="Arial"/>
                <a:cs typeface="Arial"/>
              </a:rPr>
              <a:t>Injury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to</a:t>
            </a:r>
            <a:r>
              <a:rPr sz="2200" spc="2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Uterus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Uterine</a:t>
            </a:r>
            <a:r>
              <a:rPr sz="2200" spc="1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Prolapse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Uterine</a:t>
            </a:r>
            <a:r>
              <a:rPr sz="2200" spc="1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Cancer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Ovarian</a:t>
            </a:r>
            <a:r>
              <a:rPr sz="2200" spc="3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Cancer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7200" y="2057400"/>
            <a:ext cx="44196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5827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65" dirty="0"/>
              <a:t>Types </a:t>
            </a:r>
            <a:r>
              <a:rPr sz="4000" spc="-5" dirty="0"/>
              <a:t>Of</a:t>
            </a:r>
            <a:r>
              <a:rPr sz="4000" spc="20" dirty="0"/>
              <a:t> </a:t>
            </a:r>
            <a:r>
              <a:rPr sz="4000" spc="-5" dirty="0"/>
              <a:t>Hysterectomy: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122375" y="2276094"/>
            <a:ext cx="3507740" cy="13430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400" spc="-55" dirty="0">
                <a:solidFill>
                  <a:srgbClr val="3D3C2C"/>
                </a:solidFill>
                <a:latin typeface="Arial"/>
                <a:cs typeface="Arial"/>
              </a:rPr>
              <a:t>Total</a:t>
            </a:r>
            <a:r>
              <a:rPr sz="2400" spc="-10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Hysterectomy</a:t>
            </a:r>
            <a:endParaRPr sz="24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Partial</a:t>
            </a:r>
            <a:r>
              <a:rPr sz="2400" spc="-7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Hysterectomy</a:t>
            </a:r>
            <a:endParaRPr sz="24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Radical</a:t>
            </a:r>
            <a:r>
              <a:rPr sz="2400" spc="-5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Hysterectomy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56584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65" dirty="0"/>
              <a:t>Types </a:t>
            </a:r>
            <a:r>
              <a:rPr sz="4000" spc="-5" dirty="0"/>
              <a:t>Of</a:t>
            </a:r>
            <a:r>
              <a:rPr sz="4000" spc="20" dirty="0"/>
              <a:t> </a:t>
            </a:r>
            <a:r>
              <a:rPr sz="4000" spc="-5" dirty="0"/>
              <a:t>Hysterectomy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22375" y="2352548"/>
            <a:ext cx="147320" cy="1993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50" b="1" spc="-5" dirty="0">
                <a:solidFill>
                  <a:srgbClr val="93C500"/>
                </a:solidFill>
                <a:latin typeface="Arial"/>
                <a:cs typeface="Arial"/>
              </a:rPr>
              <a:t>1.</a:t>
            </a:r>
            <a:endParaRPr sz="11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88186" y="2306828"/>
            <a:ext cx="6041390" cy="1064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>
              <a:lnSpc>
                <a:spcPts val="1795"/>
              </a:lnSpc>
              <a:spcBef>
                <a:spcPts val="100"/>
              </a:spcBef>
            </a:pPr>
            <a:r>
              <a:rPr sz="1500" b="1" spc="-30" dirty="0">
                <a:solidFill>
                  <a:srgbClr val="3D3C2C"/>
                </a:solidFill>
                <a:latin typeface="Arial"/>
                <a:cs typeface="Arial"/>
              </a:rPr>
              <a:t>Total</a:t>
            </a:r>
            <a:r>
              <a:rPr sz="1500" b="1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3D3C2C"/>
                </a:solidFill>
                <a:latin typeface="Arial"/>
                <a:cs typeface="Arial"/>
              </a:rPr>
              <a:t>hysterectomy:</a:t>
            </a:r>
            <a:endParaRPr sz="1500">
              <a:latin typeface="Arial"/>
              <a:cs typeface="Arial"/>
            </a:endParaRPr>
          </a:p>
          <a:p>
            <a:pPr marL="286385" marR="101600" indent="-274320">
              <a:lnSpc>
                <a:spcPts val="1340"/>
              </a:lnSpc>
              <a:spcBef>
                <a:spcPts val="320"/>
              </a:spcBef>
              <a:tabLst>
                <a:tab pos="286385" algn="l"/>
              </a:tabLst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050" spc="1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It is the surgical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removal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of the uterus and the </a:t>
            </a:r>
            <a:r>
              <a:rPr sz="1400" b="1" spc="-5" dirty="0">
                <a:solidFill>
                  <a:srgbClr val="3D3C2C"/>
                </a:solidFill>
                <a:latin typeface="Arial"/>
                <a:cs typeface="Arial"/>
              </a:rPr>
              <a:t>cervix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, which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is the</a:t>
            </a:r>
            <a:r>
              <a:rPr sz="1400" spc="-204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lower 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"neck" of the uterus that opens into the</a:t>
            </a:r>
            <a:r>
              <a:rPr sz="1400" spc="-20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D3C2C"/>
                </a:solidFill>
                <a:latin typeface="Arial"/>
                <a:cs typeface="Arial"/>
              </a:rPr>
              <a:t>vagina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286385" algn="l"/>
              </a:tabLst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050" spc="1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A </a:t>
            </a:r>
            <a:r>
              <a:rPr sz="1400" spc="-35" dirty="0">
                <a:solidFill>
                  <a:srgbClr val="3D3C2C"/>
                </a:solidFill>
                <a:latin typeface="Arial"/>
                <a:cs typeface="Arial"/>
              </a:rPr>
              <a:t>Total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is necessary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when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the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cervix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needs to be</a:t>
            </a:r>
            <a:r>
              <a:rPr sz="1400" spc="-22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removed.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86385" algn="l"/>
              </a:tabLst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050" spc="1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For example: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In case of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Cervical</a:t>
            </a:r>
            <a:r>
              <a:rPr sz="1400" spc="-9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3D3C2C"/>
                </a:solidFill>
                <a:latin typeface="Arial"/>
                <a:cs typeface="Arial"/>
              </a:rPr>
              <a:t>cancer.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2375" y="3605529"/>
            <a:ext cx="147320" cy="1993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50" b="1" spc="-5" dirty="0">
                <a:solidFill>
                  <a:srgbClr val="93C500"/>
                </a:solidFill>
                <a:latin typeface="Arial"/>
                <a:cs typeface="Arial"/>
              </a:rPr>
              <a:t>2.</a:t>
            </a:r>
            <a:endParaRPr sz="11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37538" y="3559809"/>
            <a:ext cx="195770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3D3C2C"/>
                </a:solidFill>
                <a:latin typeface="Arial"/>
                <a:cs typeface="Arial"/>
              </a:rPr>
              <a:t>Partial</a:t>
            </a:r>
            <a:r>
              <a:rPr sz="1500" b="1" spc="-4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3D3C2C"/>
                </a:solidFill>
                <a:latin typeface="Arial"/>
                <a:cs typeface="Arial"/>
              </a:rPr>
              <a:t>hysterectomy: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3238" y="3829558"/>
            <a:ext cx="146685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endParaRPr sz="1050">
              <a:latin typeface="Wingdings 2"/>
              <a:cs typeface="Wingdings 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37079" y="3786885"/>
            <a:ext cx="5096510" cy="410209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ts val="1340"/>
              </a:lnSpc>
              <a:spcBef>
                <a:spcPts val="430"/>
              </a:spcBef>
            </a:pP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In Partial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(also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known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as Supracervical or</a:t>
            </a:r>
            <a:r>
              <a:rPr sz="1400" spc="-16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subtotal 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hysterectomy),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the uterus is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removed,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but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cervix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is not</a:t>
            </a:r>
            <a:r>
              <a:rPr sz="1400" spc="-114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removed.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2375" y="4431919"/>
            <a:ext cx="147320" cy="1993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50" b="1" spc="-5" dirty="0">
                <a:solidFill>
                  <a:srgbClr val="93C500"/>
                </a:solidFill>
                <a:latin typeface="Arial"/>
                <a:cs typeface="Arial"/>
              </a:rPr>
              <a:t>3.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88186" y="4386198"/>
            <a:ext cx="6192520" cy="1021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925">
              <a:lnSpc>
                <a:spcPts val="1795"/>
              </a:lnSpc>
              <a:spcBef>
                <a:spcPts val="100"/>
              </a:spcBef>
            </a:pPr>
            <a:r>
              <a:rPr sz="1500" b="1" dirty="0">
                <a:solidFill>
                  <a:srgbClr val="3D3C2C"/>
                </a:solidFill>
                <a:latin typeface="Arial"/>
                <a:cs typeface="Arial"/>
              </a:rPr>
              <a:t>Radical</a:t>
            </a:r>
            <a:r>
              <a:rPr sz="1500" b="1" spc="-2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3D3C2C"/>
                </a:solidFill>
                <a:latin typeface="Arial"/>
                <a:cs typeface="Arial"/>
              </a:rPr>
              <a:t>hysterectomy:</a:t>
            </a:r>
            <a:endParaRPr sz="1500">
              <a:latin typeface="Arial"/>
              <a:cs typeface="Arial"/>
            </a:endParaRPr>
          </a:p>
          <a:p>
            <a:pPr marL="286385" marR="521334" indent="-274320">
              <a:lnSpc>
                <a:spcPts val="1340"/>
              </a:lnSpc>
              <a:spcBef>
                <a:spcPts val="320"/>
              </a:spcBef>
              <a:tabLst>
                <a:tab pos="286385" algn="l"/>
              </a:tabLst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050" spc="1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It is the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removal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of uterus,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cervix, ovaries, structures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that support</a:t>
            </a:r>
            <a:r>
              <a:rPr sz="1400" spc="-18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the  uterus, and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sometimes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the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lymph</a:t>
            </a:r>
            <a:r>
              <a:rPr sz="1400" spc="-12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nodes.</a:t>
            </a:r>
            <a:endParaRPr sz="1400">
              <a:latin typeface="Arial"/>
              <a:cs typeface="Arial"/>
            </a:endParaRPr>
          </a:p>
          <a:p>
            <a:pPr marL="286385" marR="5080" indent="-274320">
              <a:lnSpc>
                <a:spcPts val="1340"/>
              </a:lnSpc>
              <a:spcBef>
                <a:spcPts val="345"/>
              </a:spcBef>
              <a:tabLst>
                <a:tab pos="286385" algn="l"/>
              </a:tabLst>
            </a:pPr>
            <a:r>
              <a:rPr sz="10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050" spc="1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A radical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hysterectomy may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be done to treat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endometriosis or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cancer of</a:t>
            </a:r>
            <a:r>
              <a:rPr sz="1400" spc="-254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the  uterus,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ovaries, </a:t>
            </a:r>
            <a:r>
              <a:rPr sz="1400" dirty="0">
                <a:solidFill>
                  <a:srgbClr val="3D3C2C"/>
                </a:solidFill>
                <a:latin typeface="Arial"/>
                <a:cs typeface="Arial"/>
              </a:rPr>
              <a:t>or</a:t>
            </a:r>
            <a:r>
              <a:rPr sz="1400" spc="-8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"/>
                <a:cs typeface="Arial"/>
              </a:rPr>
              <a:t>cervix.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Total </a:t>
            </a:r>
            <a:r>
              <a:rPr dirty="0"/>
              <a:t>hysterectomy</a:t>
            </a:r>
            <a:r>
              <a:rPr spc="-55" dirty="0"/>
              <a:t> </a:t>
            </a:r>
            <a:r>
              <a:rPr dirty="0"/>
              <a:t>with  </a:t>
            </a:r>
            <a:r>
              <a:rPr spc="-5" dirty="0"/>
              <a:t>bilateral salpingo-  </a:t>
            </a:r>
            <a:r>
              <a:rPr dirty="0"/>
              <a:t>oophorectomy: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0955" y="2715514"/>
            <a:ext cx="6464300" cy="29216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5080" indent="-274955">
              <a:lnSpc>
                <a:spcPts val="2590"/>
              </a:lnSpc>
              <a:spcBef>
                <a:spcPts val="425"/>
              </a:spcBef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2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total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hysterectomy </a:t>
            </a: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with bilateral salpingo-  oophorectomy is a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hysterectomy that </a:t>
            </a: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involves  removal</a:t>
            </a:r>
            <a:r>
              <a:rPr sz="2400" spc="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of:</a:t>
            </a:r>
            <a:endParaRPr sz="24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225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Fallopian tubes (salpingectomy)</a:t>
            </a:r>
            <a:r>
              <a:rPr sz="2200" spc="-114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265"/>
              </a:spcBef>
            </a:pPr>
            <a:r>
              <a:rPr sz="1650" spc="15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650" spc="15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Ovaries</a:t>
            </a:r>
            <a:r>
              <a:rPr sz="2200" spc="-17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"/>
                <a:cs typeface="Arial"/>
              </a:rPr>
              <a:t>(oophorectomy)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>
              <a:latin typeface="Times New Roman"/>
              <a:cs typeface="Times New Roman"/>
            </a:endParaRPr>
          </a:p>
          <a:p>
            <a:pPr marL="287020" marR="873760" indent="-274955">
              <a:lnSpc>
                <a:spcPts val="2590"/>
              </a:lnSpc>
              <a:tabLst>
                <a:tab pos="2491105" algn="l"/>
              </a:tabLst>
            </a:pPr>
            <a:r>
              <a:rPr sz="1800" spc="20" dirty="0">
                <a:solidFill>
                  <a:srgbClr val="93C500"/>
                </a:solidFill>
                <a:latin typeface="Wingdings 2"/>
                <a:cs typeface="Wingdings 2"/>
              </a:rPr>
              <a:t></a:t>
            </a:r>
            <a:r>
              <a:rPr sz="1800" spc="90" dirty="0">
                <a:solidFill>
                  <a:srgbClr val="93C5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Ovaries</a:t>
            </a:r>
            <a:r>
              <a:rPr sz="2400" spc="15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should	</a:t>
            </a:r>
            <a:r>
              <a:rPr sz="2400" spc="-10" dirty="0">
                <a:solidFill>
                  <a:srgbClr val="3D3C2C"/>
                </a:solidFill>
                <a:latin typeface="Arial"/>
                <a:cs typeface="Arial"/>
              </a:rPr>
              <a:t>be </a:t>
            </a: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removed </a:t>
            </a:r>
            <a:r>
              <a:rPr sz="2400" dirty="0">
                <a:solidFill>
                  <a:srgbClr val="3D3C2C"/>
                </a:solidFill>
                <a:latin typeface="Arial"/>
                <a:cs typeface="Arial"/>
              </a:rPr>
              <a:t>if there's</a:t>
            </a:r>
            <a:r>
              <a:rPr sz="2400" spc="-3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"/>
                <a:cs typeface="Arial"/>
              </a:rPr>
              <a:t>a  significant risk of ovarian</a:t>
            </a:r>
            <a:r>
              <a:rPr sz="2400" spc="40" dirty="0">
                <a:solidFill>
                  <a:srgbClr val="3D3C2C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3D3C2C"/>
                </a:solidFill>
                <a:latin typeface="Arial"/>
                <a:cs typeface="Arial"/>
              </a:rPr>
              <a:t>cancer.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2124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92124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23" y="0"/>
            <a:ext cx="457200" cy="6858000"/>
          </a:xfrm>
          <a:custGeom>
            <a:avLst/>
            <a:gdLst/>
            <a:ahLst/>
            <a:cxnLst/>
            <a:rect l="l" t="t" r="r" b="b"/>
            <a:pathLst>
              <a:path w="457200" h="6858000">
                <a:moveTo>
                  <a:pt x="0" y="6858000"/>
                </a:moveTo>
                <a:lnTo>
                  <a:pt x="457200" y="6858000"/>
                </a:lnTo>
                <a:lnTo>
                  <a:pt x="457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6324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14272" y="0"/>
            <a:ext cx="1600200" cy="334010"/>
          </a:xfrm>
          <a:custGeom>
            <a:avLst/>
            <a:gdLst/>
            <a:ahLst/>
            <a:cxnLst/>
            <a:rect l="l" t="t" r="r" b="b"/>
            <a:pathLst>
              <a:path w="1600200" h="334010">
                <a:moveTo>
                  <a:pt x="0" y="333756"/>
                </a:moveTo>
                <a:lnTo>
                  <a:pt x="1600200" y="333756"/>
                </a:lnTo>
                <a:lnTo>
                  <a:pt x="1600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4272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9872" y="0"/>
            <a:ext cx="457200" cy="334010"/>
          </a:xfrm>
          <a:custGeom>
            <a:avLst/>
            <a:gdLst/>
            <a:ahLst/>
            <a:cxnLst/>
            <a:rect l="l" t="t" r="r" b="b"/>
            <a:pathLst>
              <a:path w="457200" h="334010">
                <a:moveTo>
                  <a:pt x="0" y="333756"/>
                </a:moveTo>
                <a:lnTo>
                  <a:pt x="457200" y="333756"/>
                </a:lnTo>
                <a:lnTo>
                  <a:pt x="4572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872" y="6519671"/>
            <a:ext cx="457200" cy="338455"/>
          </a:xfrm>
          <a:custGeom>
            <a:avLst/>
            <a:gdLst/>
            <a:ahLst/>
            <a:cxnLst/>
            <a:rect l="l" t="t" r="r" b="b"/>
            <a:pathLst>
              <a:path w="457200" h="338454">
                <a:moveTo>
                  <a:pt x="0" y="338327"/>
                </a:moveTo>
                <a:lnTo>
                  <a:pt x="457200" y="338327"/>
                </a:lnTo>
                <a:lnTo>
                  <a:pt x="457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8472" y="0"/>
            <a:ext cx="762000" cy="334010"/>
          </a:xfrm>
          <a:custGeom>
            <a:avLst/>
            <a:gdLst/>
            <a:ahLst/>
            <a:cxnLst/>
            <a:rect l="l" t="t" r="r" b="b"/>
            <a:pathLst>
              <a:path w="762000" h="334010">
                <a:moveTo>
                  <a:pt x="0" y="333756"/>
                </a:moveTo>
                <a:lnTo>
                  <a:pt x="762000" y="333756"/>
                </a:lnTo>
                <a:lnTo>
                  <a:pt x="762000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8472" y="6519671"/>
            <a:ext cx="762000" cy="338455"/>
          </a:xfrm>
          <a:custGeom>
            <a:avLst/>
            <a:gdLst/>
            <a:ahLst/>
            <a:cxnLst/>
            <a:rect l="l" t="t" r="r" b="b"/>
            <a:pathLst>
              <a:path w="762000" h="338454">
                <a:moveTo>
                  <a:pt x="0" y="338327"/>
                </a:moveTo>
                <a:lnTo>
                  <a:pt x="762000" y="338327"/>
                </a:lnTo>
                <a:lnTo>
                  <a:pt x="7620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40268" y="0"/>
            <a:ext cx="67310" cy="334010"/>
          </a:xfrm>
          <a:custGeom>
            <a:avLst/>
            <a:gdLst/>
            <a:ahLst/>
            <a:cxnLst/>
            <a:rect l="l" t="t" r="r" b="b"/>
            <a:pathLst>
              <a:path w="67309" h="334010">
                <a:moveTo>
                  <a:pt x="0" y="333756"/>
                </a:moveTo>
                <a:lnTo>
                  <a:pt x="67055" y="333756"/>
                </a:lnTo>
                <a:lnTo>
                  <a:pt x="67055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7123" y="6519671"/>
            <a:ext cx="1600200" cy="338455"/>
          </a:xfrm>
          <a:custGeom>
            <a:avLst/>
            <a:gdLst/>
            <a:ahLst/>
            <a:cxnLst/>
            <a:rect l="l" t="t" r="r" b="b"/>
            <a:pathLst>
              <a:path w="1600200" h="338454">
                <a:moveTo>
                  <a:pt x="0" y="338327"/>
                </a:moveTo>
                <a:lnTo>
                  <a:pt x="1600200" y="338327"/>
                </a:lnTo>
                <a:lnTo>
                  <a:pt x="16002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64523" y="0"/>
            <a:ext cx="379730" cy="6858000"/>
          </a:xfrm>
          <a:custGeom>
            <a:avLst/>
            <a:gdLst/>
            <a:ahLst/>
            <a:cxnLst/>
            <a:rect l="l" t="t" r="r" b="b"/>
            <a:pathLst>
              <a:path w="379729" h="6858000">
                <a:moveTo>
                  <a:pt x="0" y="6857999"/>
                </a:moveTo>
                <a:lnTo>
                  <a:pt x="379475" y="6857999"/>
                </a:lnTo>
                <a:lnTo>
                  <a:pt x="379475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31123" y="0"/>
            <a:ext cx="762000" cy="6858000"/>
          </a:xfrm>
          <a:custGeom>
            <a:avLst/>
            <a:gdLst/>
            <a:ahLst/>
            <a:cxnLst/>
            <a:rect l="l" t="t" r="r" b="b"/>
            <a:pathLst>
              <a:path w="762000" h="6858000">
                <a:moveTo>
                  <a:pt x="0" y="6858000"/>
                </a:moveTo>
                <a:lnTo>
                  <a:pt x="762000" y="6858000"/>
                </a:lnTo>
                <a:lnTo>
                  <a:pt x="76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7723" y="0"/>
            <a:ext cx="673735" cy="334010"/>
          </a:xfrm>
          <a:custGeom>
            <a:avLst/>
            <a:gdLst/>
            <a:ahLst/>
            <a:cxnLst/>
            <a:rect l="l" t="t" r="r" b="b"/>
            <a:pathLst>
              <a:path w="673735" h="334010">
                <a:moveTo>
                  <a:pt x="0" y="333756"/>
                </a:moveTo>
                <a:lnTo>
                  <a:pt x="673608" y="333756"/>
                </a:lnTo>
                <a:lnTo>
                  <a:pt x="673608" y="0"/>
                </a:lnTo>
                <a:lnTo>
                  <a:pt x="0" y="0"/>
                </a:lnTo>
                <a:lnTo>
                  <a:pt x="0" y="333756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87723" y="6519671"/>
            <a:ext cx="2819400" cy="338455"/>
          </a:xfrm>
          <a:custGeom>
            <a:avLst/>
            <a:gdLst/>
            <a:ahLst/>
            <a:cxnLst/>
            <a:rect l="l" t="t" r="r" b="b"/>
            <a:pathLst>
              <a:path w="2819400" h="338454">
                <a:moveTo>
                  <a:pt x="0" y="338327"/>
                </a:moveTo>
                <a:lnTo>
                  <a:pt x="2819400" y="338327"/>
                </a:lnTo>
                <a:lnTo>
                  <a:pt x="2819400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" y="0"/>
            <a:ext cx="9100058" cy="686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7200" y="333756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61332" y="0"/>
            <a:ext cx="0" cy="678180"/>
          </a:xfrm>
          <a:custGeom>
            <a:avLst/>
            <a:gdLst/>
            <a:ahLst/>
            <a:cxnLst/>
            <a:rect l="l" t="t" r="r" b="b"/>
            <a:pathLst>
              <a:path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49723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371600" y="838200"/>
            <a:ext cx="6400800" cy="518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900</Words>
  <Application>Microsoft Office PowerPoint</Application>
  <PresentationFormat>On-screen Show (4:3)</PresentationFormat>
  <Paragraphs>138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 2</vt:lpstr>
      <vt:lpstr>Office Theme</vt:lpstr>
      <vt:lpstr>PowerPoint Presentation</vt:lpstr>
      <vt:lpstr>Contents</vt:lpstr>
      <vt:lpstr>What is Hysterectomy?</vt:lpstr>
      <vt:lpstr>PowerPoint Presentation</vt:lpstr>
      <vt:lpstr>Indications Of Hysterectomy:</vt:lpstr>
      <vt:lpstr>Types Of Hysterectomy:</vt:lpstr>
      <vt:lpstr>Types Of Hysterectomy</vt:lpstr>
      <vt:lpstr>Total hysterectomy with  bilateral salpingo-  oophorectomy:</vt:lpstr>
      <vt:lpstr>PowerPoint Presentation</vt:lpstr>
      <vt:lpstr>Types According to Route:</vt:lpstr>
      <vt:lpstr>1. Vaginal Hysterectomy</vt:lpstr>
      <vt:lpstr>PowerPoint Presentation</vt:lpstr>
      <vt:lpstr>PowerPoint Presentation</vt:lpstr>
      <vt:lpstr>2. Abdominal hysterectomy</vt:lpstr>
      <vt:lpstr>PowerPoint Presentation</vt:lpstr>
      <vt:lpstr>3. Laparoscopic hysterectomy</vt:lpstr>
      <vt:lpstr>PowerPoint Presentation</vt:lpstr>
      <vt:lpstr>A. Laparoscopically-assisted  Vaginal Hysterectomy (LAVH)</vt:lpstr>
      <vt:lpstr>B. Supracervical Hysterectomy  (LSH)</vt:lpstr>
      <vt:lpstr>C. Total Laparoscopic  Hysterectomy (TLH)</vt:lpstr>
      <vt:lpstr>Complications Of  Hysterectomy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Common</dc:creator>
  <cp:lastModifiedBy>User</cp:lastModifiedBy>
  <cp:revision>8</cp:revision>
  <dcterms:created xsi:type="dcterms:W3CDTF">2020-06-06T07:47:32Z</dcterms:created>
  <dcterms:modified xsi:type="dcterms:W3CDTF">2023-11-01T05:31:05Z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2018-01-18T00:00:00Z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2020-06-06T00:00:00Z</vt:filetime>
  </property>
</Properties>
</file>