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0D45-8F1F-45B8-B7EA-C4829DA97A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C382B4-FB24-44BF-83DC-FAF7B36958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240EE2-CA9D-4860-89C6-48DE5940607C}"/>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5" name="Footer Placeholder 4">
            <a:extLst>
              <a:ext uri="{FF2B5EF4-FFF2-40B4-BE49-F238E27FC236}">
                <a16:creationId xmlns:a16="http://schemas.microsoft.com/office/drawing/2014/main" id="{41DA8961-88CF-4101-987F-A2F70F5AC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329AE-356E-4957-A8C2-AB193814BAB6}"/>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17803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F57E-8561-4F61-BDAB-30D844FFA3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5C1E0F-3F6B-4D4A-B2E0-4AB70ED8F96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B53AD6-5751-48F8-AA3D-8496F016A33B}"/>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5" name="Footer Placeholder 4">
            <a:extLst>
              <a:ext uri="{FF2B5EF4-FFF2-40B4-BE49-F238E27FC236}">
                <a16:creationId xmlns:a16="http://schemas.microsoft.com/office/drawing/2014/main" id="{C0E8B0D8-C34A-4E2B-86A9-F6BFD123D5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97282-ACB9-425D-8FB4-3B5E42648CCF}"/>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1446564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29E587-9B82-4776-880C-81742E8B2D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54D727-D715-41DA-AE89-CBBD6AE4D00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7062BA-8529-4250-ACC5-99F0408DEE1F}"/>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5" name="Footer Placeholder 4">
            <a:extLst>
              <a:ext uri="{FF2B5EF4-FFF2-40B4-BE49-F238E27FC236}">
                <a16:creationId xmlns:a16="http://schemas.microsoft.com/office/drawing/2014/main" id="{A6B18F6F-8B97-465A-991F-8C04FAAAC0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BD9249-C8CF-4CD7-9D2D-41EB3167233A}"/>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395478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D1432-DD3B-4F9A-8848-CFDCEA408D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DD0301-00F7-4B83-848A-D42A1C64FD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C672AB-2E0D-4002-8E8B-B65BF946A3C5}"/>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5" name="Footer Placeholder 4">
            <a:extLst>
              <a:ext uri="{FF2B5EF4-FFF2-40B4-BE49-F238E27FC236}">
                <a16:creationId xmlns:a16="http://schemas.microsoft.com/office/drawing/2014/main" id="{06A30DCF-5A9E-4788-B4A1-DF5E5B092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D4CB67-2A90-4395-A1C4-C2D006F21C7B}"/>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229637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A80B-AB02-41BD-B129-53D181082D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A7B982-6FD2-4C9D-A64E-E2DC114AC2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0784459-A4C0-42A4-B65E-9866E022D8C0}"/>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5" name="Footer Placeholder 4">
            <a:extLst>
              <a:ext uri="{FF2B5EF4-FFF2-40B4-BE49-F238E27FC236}">
                <a16:creationId xmlns:a16="http://schemas.microsoft.com/office/drawing/2014/main" id="{5217258E-01AE-44A1-8EDA-C5ABDFDB5E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300BD-9D24-48FE-893E-BAD4F9424CC5}"/>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732631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A6E06-A87F-4BF1-8AD5-8C85D87CE3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B3D03D-481A-4433-93C5-9B6060887F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79717D-4E95-4367-8953-0C95F6B54E9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81FE60-5CD7-4ED9-AF52-F26FD319C34C}"/>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6" name="Footer Placeholder 5">
            <a:extLst>
              <a:ext uri="{FF2B5EF4-FFF2-40B4-BE49-F238E27FC236}">
                <a16:creationId xmlns:a16="http://schemas.microsoft.com/office/drawing/2014/main" id="{D8A002F0-D7CB-431B-BFB4-F461C63EA2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2C4F56-FADF-44EF-945C-D3AFE9C89C52}"/>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2322493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22830-8984-4D50-B56F-45DE515D7C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C7EEE6-6BC9-436C-9247-B6B5E2879A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3B77CB-484D-498F-9DA2-02F38331C87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93F988-1388-4F27-AA33-F7678E1CA3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510F93-CE1D-4433-BCD9-669F8894F90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7E0B2A-FABF-421E-AE97-B3A9A59581AF}"/>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8" name="Footer Placeholder 7">
            <a:extLst>
              <a:ext uri="{FF2B5EF4-FFF2-40B4-BE49-F238E27FC236}">
                <a16:creationId xmlns:a16="http://schemas.microsoft.com/office/drawing/2014/main" id="{B4DAA73D-5119-4F8C-B9EA-35784601E5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4817DD-E3EB-42CA-A062-B9B20154AE58}"/>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2602791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30990-74B4-4702-A783-EC8801B611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95A19F-FDE4-43C7-A412-7EE3A68D2D8D}"/>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4" name="Footer Placeholder 3">
            <a:extLst>
              <a:ext uri="{FF2B5EF4-FFF2-40B4-BE49-F238E27FC236}">
                <a16:creationId xmlns:a16="http://schemas.microsoft.com/office/drawing/2014/main" id="{54CC0E45-9354-4A22-BC8A-D23548CBCE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877D39-C68C-4739-B041-92213B21936A}"/>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146870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9F4DAA-91F9-47B5-AD9A-98E9548C073D}"/>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3" name="Footer Placeholder 2">
            <a:extLst>
              <a:ext uri="{FF2B5EF4-FFF2-40B4-BE49-F238E27FC236}">
                <a16:creationId xmlns:a16="http://schemas.microsoft.com/office/drawing/2014/main" id="{F919ADB9-A8E2-44F4-B47E-F27197700E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ABFD6-9CFC-441C-8F42-52F35FA49D1E}"/>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397877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214CC-E510-43A8-A252-3201E97DF7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800B78-8747-422A-A69A-DF0BAC975B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1FEF03-B34F-4B69-80F7-44B85F465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C2CCE4-BA35-463F-90BD-1B3191861EC7}"/>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6" name="Footer Placeholder 5">
            <a:extLst>
              <a:ext uri="{FF2B5EF4-FFF2-40B4-BE49-F238E27FC236}">
                <a16:creationId xmlns:a16="http://schemas.microsoft.com/office/drawing/2014/main" id="{85C372F7-8CCD-4004-B921-24679A385C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8BC71C-0556-4B36-AE51-27FD9961F5C2}"/>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256423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DED22-55E7-4C51-B8A6-ABF97FD5FB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95EA60-3205-474D-A2FB-1AADA3EAB9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55B6C2-AB4F-4EE7-BC71-D15E7911FF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D73381-9DF5-4798-8AB3-84B4818794CA}"/>
              </a:ext>
            </a:extLst>
          </p:cNvPr>
          <p:cNvSpPr>
            <a:spLocks noGrp="1"/>
          </p:cNvSpPr>
          <p:nvPr>
            <p:ph type="dt" sz="half" idx="10"/>
          </p:nvPr>
        </p:nvSpPr>
        <p:spPr/>
        <p:txBody>
          <a:bodyPr/>
          <a:lstStyle/>
          <a:p>
            <a:fld id="{8570CD7A-775D-48BC-8D35-661A0042D764}" type="datetimeFigureOut">
              <a:rPr lang="en-US" smtClean="0"/>
              <a:t>11/1/2023</a:t>
            </a:fld>
            <a:endParaRPr lang="en-US"/>
          </a:p>
        </p:txBody>
      </p:sp>
      <p:sp>
        <p:nvSpPr>
          <p:cNvPr id="6" name="Footer Placeholder 5">
            <a:extLst>
              <a:ext uri="{FF2B5EF4-FFF2-40B4-BE49-F238E27FC236}">
                <a16:creationId xmlns:a16="http://schemas.microsoft.com/office/drawing/2014/main" id="{83E6248C-877A-4462-A2C7-0CBD99CC7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7AA528-97DC-48A9-B71C-18129F05F7AF}"/>
              </a:ext>
            </a:extLst>
          </p:cNvPr>
          <p:cNvSpPr>
            <a:spLocks noGrp="1"/>
          </p:cNvSpPr>
          <p:nvPr>
            <p:ph type="sldNum" sz="quarter" idx="12"/>
          </p:nvPr>
        </p:nvSpPr>
        <p:spPr/>
        <p:txBody>
          <a:bodyPr/>
          <a:lstStyle/>
          <a:p>
            <a:fld id="{FFCBE799-301A-40CF-A54F-19B23931EB6B}" type="slidenum">
              <a:rPr lang="en-US" smtClean="0"/>
              <a:t>‹#›</a:t>
            </a:fld>
            <a:endParaRPr lang="en-US"/>
          </a:p>
        </p:txBody>
      </p:sp>
    </p:spTree>
    <p:extLst>
      <p:ext uri="{BB962C8B-B14F-4D97-AF65-F5344CB8AC3E}">
        <p14:creationId xmlns:p14="http://schemas.microsoft.com/office/powerpoint/2010/main" val="190518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D8C08E-3FCB-4038-841D-3B75203C3E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34B849-0F79-42B3-8D6F-F9ECE2722D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B70A1-04C9-49FA-88D5-B49C096748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0CD7A-775D-48BC-8D35-661A0042D764}" type="datetimeFigureOut">
              <a:rPr lang="en-US" smtClean="0"/>
              <a:t>11/1/2023</a:t>
            </a:fld>
            <a:endParaRPr lang="en-US"/>
          </a:p>
        </p:txBody>
      </p:sp>
      <p:sp>
        <p:nvSpPr>
          <p:cNvPr id="5" name="Footer Placeholder 4">
            <a:extLst>
              <a:ext uri="{FF2B5EF4-FFF2-40B4-BE49-F238E27FC236}">
                <a16:creationId xmlns:a16="http://schemas.microsoft.com/office/drawing/2014/main" id="{0B16E452-3DEF-499E-A193-8062D46D10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0120E2-18FF-4B55-B220-5B1D820EAC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BE799-301A-40CF-A54F-19B23931EB6B}" type="slidenum">
              <a:rPr lang="en-US" smtClean="0"/>
              <a:t>‹#›</a:t>
            </a:fld>
            <a:endParaRPr lang="en-US"/>
          </a:p>
        </p:txBody>
      </p:sp>
    </p:spTree>
    <p:extLst>
      <p:ext uri="{BB962C8B-B14F-4D97-AF65-F5344CB8AC3E}">
        <p14:creationId xmlns:p14="http://schemas.microsoft.com/office/powerpoint/2010/main" val="2986406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5D40-0C67-4849-B272-1473C8433E07}"/>
              </a:ext>
            </a:extLst>
          </p:cNvPr>
          <p:cNvSpPr>
            <a:spLocks noGrp="1"/>
          </p:cNvSpPr>
          <p:nvPr>
            <p:ph type="ctrTitle"/>
          </p:nvPr>
        </p:nvSpPr>
        <p:spPr/>
        <p:txBody>
          <a:bodyPr/>
          <a:lstStyle/>
          <a:p>
            <a:r>
              <a:rPr lang="en-US" dirty="0"/>
              <a:t>Cell Saver</a:t>
            </a:r>
          </a:p>
        </p:txBody>
      </p:sp>
      <p:sp>
        <p:nvSpPr>
          <p:cNvPr id="3" name="Subtitle 2">
            <a:extLst>
              <a:ext uri="{FF2B5EF4-FFF2-40B4-BE49-F238E27FC236}">
                <a16:creationId xmlns:a16="http://schemas.microsoft.com/office/drawing/2014/main" id="{0556857A-84EF-4C20-B200-8580D6BB2826}"/>
              </a:ext>
            </a:extLst>
          </p:cNvPr>
          <p:cNvSpPr>
            <a:spLocks noGrp="1"/>
          </p:cNvSpPr>
          <p:nvPr>
            <p:ph type="subTitle" idx="1"/>
          </p:nvPr>
        </p:nvSpPr>
        <p:spPr/>
        <p:txBody>
          <a:bodyPr/>
          <a:lstStyle/>
          <a:p>
            <a:r>
              <a:rPr lang="en-US" dirty="0"/>
              <a:t>Sujata </a:t>
            </a:r>
            <a:r>
              <a:rPr lang="en-US" dirty="0" err="1"/>
              <a:t>Walode</a:t>
            </a:r>
            <a:r>
              <a:rPr lang="en-US"/>
              <a:t>, Tutor, MGM SBSA</a:t>
            </a:r>
            <a:endParaRPr lang="en-US" dirty="0"/>
          </a:p>
        </p:txBody>
      </p:sp>
    </p:spTree>
    <p:extLst>
      <p:ext uri="{BB962C8B-B14F-4D97-AF65-F5344CB8AC3E}">
        <p14:creationId xmlns:p14="http://schemas.microsoft.com/office/powerpoint/2010/main" val="2138436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4A47D-FF74-4981-87C1-64BA94580A04}"/>
              </a:ext>
            </a:extLst>
          </p:cNvPr>
          <p:cNvSpPr>
            <a:spLocks noGrp="1"/>
          </p:cNvSpPr>
          <p:nvPr>
            <p:ph type="title"/>
          </p:nvPr>
        </p:nvSpPr>
        <p:spPr/>
        <p:txBody>
          <a:bodyPr/>
          <a:lstStyle/>
          <a:p>
            <a:r>
              <a:rPr lang="en-US" dirty="0"/>
              <a:t>Cell saver</a:t>
            </a:r>
          </a:p>
        </p:txBody>
      </p:sp>
      <p:sp>
        <p:nvSpPr>
          <p:cNvPr id="3" name="Content Placeholder 2">
            <a:extLst>
              <a:ext uri="{FF2B5EF4-FFF2-40B4-BE49-F238E27FC236}">
                <a16:creationId xmlns:a16="http://schemas.microsoft.com/office/drawing/2014/main" id="{0F2057D7-DE52-4C75-9397-75FCB692BDD4}"/>
              </a:ext>
            </a:extLst>
          </p:cNvPr>
          <p:cNvSpPr>
            <a:spLocks noGrp="1"/>
          </p:cNvSpPr>
          <p:nvPr>
            <p:ph idx="1"/>
          </p:nvPr>
        </p:nvSpPr>
        <p:spPr/>
        <p:txBody>
          <a:bodyPr>
            <a:normAutofit fontScale="85000" lnSpcReduction="20000"/>
          </a:bodyPr>
          <a:lstStyle/>
          <a:p>
            <a:r>
              <a:rPr lang="en-US" dirty="0"/>
              <a:t>Cell saver, also known as an autotransfusion device or cell salvage machine, is a medical device used during surgeries to collect and process a patient's own blood that is lost during the procedure. The collected blood is then reinfused back into the patient, reducing the need for allogeneic (donor) blood transfusions and minimizing the risk of complications associated with blood loss.</a:t>
            </a:r>
          </a:p>
          <a:p>
            <a:r>
              <a:rPr lang="en-US" dirty="0"/>
              <a:t>Here's an overview of the cell saver techniques, equipment, procedure, and instruments used:</a:t>
            </a:r>
          </a:p>
          <a:p>
            <a:r>
              <a:rPr lang="en-US" b="1" dirty="0"/>
              <a:t>1. Equipment:</a:t>
            </a:r>
            <a:endParaRPr lang="en-US" dirty="0"/>
          </a:p>
          <a:p>
            <a:r>
              <a:rPr lang="en-US" b="1" dirty="0"/>
              <a:t>Suction System</a:t>
            </a:r>
            <a:r>
              <a:rPr lang="en-US" dirty="0"/>
              <a:t>: A suction system is used to collect the blood lost during the surgery. This can be a part of the surgical equipment, such as a suction catheter, or a dedicated cell saver suction system.</a:t>
            </a:r>
          </a:p>
          <a:p>
            <a:r>
              <a:rPr lang="en-US" b="1" dirty="0"/>
              <a:t>Cell Salvage Machine</a:t>
            </a:r>
            <a:r>
              <a:rPr lang="en-US" dirty="0"/>
              <a:t>: The cell saver machine processes and cleans the collected blood to remove impurities like debris, fat, and contaminants. It consists of the following components:</a:t>
            </a:r>
          </a:p>
          <a:p>
            <a:endParaRPr lang="en-US" dirty="0"/>
          </a:p>
        </p:txBody>
      </p:sp>
    </p:spTree>
    <p:extLst>
      <p:ext uri="{BB962C8B-B14F-4D97-AF65-F5344CB8AC3E}">
        <p14:creationId xmlns:p14="http://schemas.microsoft.com/office/powerpoint/2010/main" val="316938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123E8-CCB6-49DD-A871-6D9865B61A2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C06C7DF-1333-451E-9C4A-BC0990C660A5}"/>
              </a:ext>
            </a:extLst>
          </p:cNvPr>
          <p:cNvSpPr>
            <a:spLocks noGrp="1"/>
          </p:cNvSpPr>
          <p:nvPr>
            <p:ph idx="1"/>
          </p:nvPr>
        </p:nvSpPr>
        <p:spPr/>
        <p:txBody>
          <a:bodyPr/>
          <a:lstStyle/>
          <a:p>
            <a:endParaRPr lang="en-US" dirty="0"/>
          </a:p>
          <a:p>
            <a:pPr lvl="1"/>
            <a:r>
              <a:rPr lang="en-US" b="1" dirty="0"/>
              <a:t>Reservoir</a:t>
            </a:r>
            <a:r>
              <a:rPr lang="en-US" dirty="0"/>
              <a:t>: The container where the collected blood is temporarily stored.</a:t>
            </a:r>
          </a:p>
          <a:p>
            <a:pPr lvl="1"/>
            <a:r>
              <a:rPr lang="en-US" b="1" dirty="0"/>
              <a:t>Washing System</a:t>
            </a:r>
            <a:r>
              <a:rPr lang="en-US" dirty="0"/>
              <a:t>: This is responsible for processing and washing the collected blood to remove unwanted components.</a:t>
            </a:r>
          </a:p>
          <a:p>
            <a:pPr lvl="1"/>
            <a:r>
              <a:rPr lang="en-US" b="1" dirty="0"/>
              <a:t>Centrifuge</a:t>
            </a:r>
            <a:r>
              <a:rPr lang="en-US" dirty="0"/>
              <a:t>: The centrifuge is used to separate blood components based on their density. It separates red blood cells from other components.</a:t>
            </a:r>
          </a:p>
          <a:p>
            <a:pPr lvl="1"/>
            <a:r>
              <a:rPr lang="en-US" b="1" dirty="0"/>
              <a:t>Saline Solution</a:t>
            </a:r>
            <a:r>
              <a:rPr lang="en-US" dirty="0"/>
              <a:t>: A sterile saline solution is used to wash the collected blood and help remove unwanted substances.</a:t>
            </a:r>
          </a:p>
          <a:p>
            <a:r>
              <a:rPr lang="en-US" b="1" dirty="0"/>
              <a:t>Collection and Reinfusion System</a:t>
            </a:r>
            <a:r>
              <a:rPr lang="en-US" dirty="0"/>
              <a:t>: These are sterile, closed-loop systems that transport the processed blood back to the patient. The collected blood is reinfused into the patient through a transfusion set.</a:t>
            </a:r>
          </a:p>
          <a:p>
            <a:endParaRPr lang="en-US" dirty="0"/>
          </a:p>
        </p:txBody>
      </p:sp>
    </p:spTree>
    <p:extLst>
      <p:ext uri="{BB962C8B-B14F-4D97-AF65-F5344CB8AC3E}">
        <p14:creationId xmlns:p14="http://schemas.microsoft.com/office/powerpoint/2010/main" val="327605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EEE31-B5BF-4AB8-92E8-46721DA951A4}"/>
              </a:ext>
            </a:extLst>
          </p:cNvPr>
          <p:cNvSpPr>
            <a:spLocks noGrp="1"/>
          </p:cNvSpPr>
          <p:nvPr>
            <p:ph type="title"/>
          </p:nvPr>
        </p:nvSpPr>
        <p:spPr/>
        <p:txBody>
          <a:bodyPr/>
          <a:lstStyle/>
          <a:p>
            <a:r>
              <a:rPr lang="en-US" dirty="0"/>
              <a:t>Procedure</a:t>
            </a:r>
          </a:p>
        </p:txBody>
      </p:sp>
      <p:sp>
        <p:nvSpPr>
          <p:cNvPr id="3" name="Content Placeholder 2">
            <a:extLst>
              <a:ext uri="{FF2B5EF4-FFF2-40B4-BE49-F238E27FC236}">
                <a16:creationId xmlns:a16="http://schemas.microsoft.com/office/drawing/2014/main" id="{CB7D5B4D-729E-4A28-BE35-B23F1C9747F5}"/>
              </a:ext>
            </a:extLst>
          </p:cNvPr>
          <p:cNvSpPr>
            <a:spLocks noGrp="1"/>
          </p:cNvSpPr>
          <p:nvPr>
            <p:ph idx="1"/>
          </p:nvPr>
        </p:nvSpPr>
        <p:spPr/>
        <p:txBody>
          <a:bodyPr>
            <a:normAutofit fontScale="85000" lnSpcReduction="10000"/>
          </a:bodyPr>
          <a:lstStyle/>
          <a:p>
            <a:r>
              <a:rPr lang="en-US" dirty="0"/>
              <a:t>The cell saver procedure typically involves the following steps:</a:t>
            </a:r>
          </a:p>
          <a:p>
            <a:r>
              <a:rPr lang="en-US" b="1" dirty="0"/>
              <a:t>Step 1: Collection</a:t>
            </a:r>
            <a:r>
              <a:rPr lang="en-US" dirty="0"/>
              <a:t>: As the surgery progresses, the blood that is lost from the surgical site is suctioned into the cell salvage system. The collected blood is anticoagulated to prevent clotting during storage.</a:t>
            </a:r>
          </a:p>
          <a:p>
            <a:r>
              <a:rPr lang="en-US" b="1" dirty="0"/>
              <a:t>Step 2: Processing</a:t>
            </a:r>
            <a:r>
              <a:rPr lang="en-US" dirty="0"/>
              <a:t>: The collected blood is processed in the cell salvage machine. The machine separates red blood cells from unwanted components like debris and fat, and washes the red blood cells with a sterile saline solution.</a:t>
            </a:r>
          </a:p>
          <a:p>
            <a:r>
              <a:rPr lang="en-US" b="1" dirty="0"/>
              <a:t>Step 3: Filtration</a:t>
            </a:r>
            <a:r>
              <a:rPr lang="en-US" dirty="0"/>
              <a:t>: The processed blood is filtered to ensure it is free from any remaining debris or contaminants.</a:t>
            </a:r>
          </a:p>
          <a:p>
            <a:r>
              <a:rPr lang="en-US" b="1" dirty="0"/>
              <a:t>Step 4: Reinfusion</a:t>
            </a:r>
            <a:r>
              <a:rPr lang="en-US" dirty="0"/>
              <a:t>: The processed and filtered blood is then ready for reinfusion. It is transferred to a sterile container and connected to the patient through a transfusion set. The blood is slowly reinfused back into the patient.</a:t>
            </a:r>
          </a:p>
          <a:p>
            <a:endParaRPr lang="en-US" dirty="0"/>
          </a:p>
        </p:txBody>
      </p:sp>
    </p:spTree>
    <p:extLst>
      <p:ext uri="{BB962C8B-B14F-4D97-AF65-F5344CB8AC3E}">
        <p14:creationId xmlns:p14="http://schemas.microsoft.com/office/powerpoint/2010/main" val="1769490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73E9B-384E-4C75-897A-9668687176AD}"/>
              </a:ext>
            </a:extLst>
          </p:cNvPr>
          <p:cNvSpPr>
            <a:spLocks noGrp="1"/>
          </p:cNvSpPr>
          <p:nvPr>
            <p:ph type="title"/>
          </p:nvPr>
        </p:nvSpPr>
        <p:spPr/>
        <p:txBody>
          <a:bodyPr/>
          <a:lstStyle/>
          <a:p>
            <a:r>
              <a:rPr lang="en-US" dirty="0"/>
              <a:t>Instruments</a:t>
            </a:r>
          </a:p>
        </p:txBody>
      </p:sp>
      <p:sp>
        <p:nvSpPr>
          <p:cNvPr id="3" name="Content Placeholder 2">
            <a:extLst>
              <a:ext uri="{FF2B5EF4-FFF2-40B4-BE49-F238E27FC236}">
                <a16:creationId xmlns:a16="http://schemas.microsoft.com/office/drawing/2014/main" id="{5CDB7AB9-5EB6-4D84-9D90-D693AAF45BEF}"/>
              </a:ext>
            </a:extLst>
          </p:cNvPr>
          <p:cNvSpPr>
            <a:spLocks noGrp="1"/>
          </p:cNvSpPr>
          <p:nvPr>
            <p:ph idx="1"/>
          </p:nvPr>
        </p:nvSpPr>
        <p:spPr/>
        <p:txBody>
          <a:bodyPr>
            <a:normAutofit fontScale="92500" lnSpcReduction="20000"/>
          </a:bodyPr>
          <a:lstStyle/>
          <a:p>
            <a:r>
              <a:rPr lang="en-US" dirty="0"/>
              <a:t>The main instrument used for cell saver procedures is the cell salvage machine itself, which includes the components mentioned earlier:</a:t>
            </a:r>
          </a:p>
          <a:p>
            <a:r>
              <a:rPr lang="en-US" dirty="0"/>
              <a:t>Suction system (e.g., suction catheter or dedicated suction device)</a:t>
            </a:r>
          </a:p>
          <a:p>
            <a:r>
              <a:rPr lang="en-US" dirty="0"/>
              <a:t>Cell salvage machine (with reservoir, washing system, centrifuge, and saline solution)</a:t>
            </a:r>
          </a:p>
          <a:p>
            <a:r>
              <a:rPr lang="en-US" dirty="0"/>
              <a:t>Collection and reinfusion system (closed-loop system with a transfusion set)</a:t>
            </a:r>
          </a:p>
          <a:p>
            <a:r>
              <a:rPr lang="en-US" dirty="0"/>
              <a:t>It's important to note that while cell saver techniques can significantly reduce the need for allogeneic blood transfusions, they may not be suitable for all surgeries or patients. The decision to use a cell saver depends on the specific circumstances of the surgery and the patient's medical condition. The procedure should always be performed by trained healthcare professionals in a sterile and controlled environment.</a:t>
            </a:r>
          </a:p>
          <a:p>
            <a:endParaRPr lang="en-US" dirty="0"/>
          </a:p>
        </p:txBody>
      </p:sp>
    </p:spTree>
    <p:extLst>
      <p:ext uri="{BB962C8B-B14F-4D97-AF65-F5344CB8AC3E}">
        <p14:creationId xmlns:p14="http://schemas.microsoft.com/office/powerpoint/2010/main" val="1395435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570</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Cell Saver</vt:lpstr>
      <vt:lpstr>Cell saver</vt:lpstr>
      <vt:lpstr>PowerPoint Presentation</vt:lpstr>
      <vt:lpstr>Procedure</vt:lpstr>
      <vt:lpstr>Instruments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Saver</dc:title>
  <dc:creator>User</dc:creator>
  <cp:lastModifiedBy>User</cp:lastModifiedBy>
  <cp:revision>2</cp:revision>
  <dcterms:created xsi:type="dcterms:W3CDTF">2023-07-29T06:23:23Z</dcterms:created>
  <dcterms:modified xsi:type="dcterms:W3CDTF">2023-11-01T05:26:39Z</dcterms:modified>
</cp:coreProperties>
</file>