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9" r:id="rId29"/>
    <p:sldId id="290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9883" y="2542032"/>
            <a:ext cx="6260592" cy="533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81401" y="3162401"/>
            <a:ext cx="4755642" cy="930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20000"/>
              </a:lnSpc>
              <a:spcBef>
                <a:spcPts val="100"/>
              </a:spcBef>
            </a:pPr>
            <a:r>
              <a:rPr lang="en-US" sz="2600" spc="-125" dirty="0">
                <a:solidFill>
                  <a:srgbClr val="FFFFFF"/>
                </a:solidFill>
                <a:latin typeface="Georgia"/>
                <a:cs typeface="Georgia"/>
              </a:rPr>
              <a:t>Presented By: Sujata </a:t>
            </a:r>
            <a:r>
              <a:rPr lang="en-US" sz="2600" spc="-125" dirty="0" err="1">
                <a:solidFill>
                  <a:srgbClr val="FFFFFF"/>
                </a:solidFill>
                <a:latin typeface="Georgia"/>
                <a:cs typeface="Georgia"/>
              </a:rPr>
              <a:t>Walode</a:t>
            </a:r>
            <a:r>
              <a:rPr lang="en-US" sz="2600" spc="-125" dirty="0">
                <a:solidFill>
                  <a:srgbClr val="FFFFFF"/>
                </a:solidFill>
                <a:latin typeface="Georgia"/>
                <a:cs typeface="Georgia"/>
              </a:rPr>
              <a:t>, Tutor, MGM SBSA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409233"/>
            <a:ext cx="7767320" cy="359282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85" dirty="0">
                <a:latin typeface="Georgia"/>
                <a:cs typeface="Georgia"/>
              </a:rPr>
              <a:t>APL </a:t>
            </a:r>
            <a:r>
              <a:rPr sz="2600" spc="-55" dirty="0">
                <a:latin typeface="Georgia"/>
                <a:cs typeface="Georgia"/>
              </a:rPr>
              <a:t>valve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20" dirty="0">
                <a:latin typeface="Georgia"/>
                <a:cs typeface="Georgia"/>
              </a:rPr>
              <a:t>at </a:t>
            </a:r>
            <a:r>
              <a:rPr sz="2600" dirty="0">
                <a:latin typeface="Georgia"/>
                <a:cs typeface="Georgia"/>
              </a:rPr>
              <a:t>the </a:t>
            </a:r>
            <a:r>
              <a:rPr sz="2600" spc="-25" dirty="0">
                <a:latin typeface="Georgia"/>
                <a:cs typeface="Georgia"/>
              </a:rPr>
              <a:t>patients</a:t>
            </a:r>
            <a:r>
              <a:rPr sz="2600" spc="-350" dirty="0">
                <a:latin typeface="Georgia"/>
                <a:cs typeface="Georgia"/>
              </a:rPr>
              <a:t> </a:t>
            </a:r>
            <a:r>
              <a:rPr sz="2600" spc="-20" dirty="0">
                <a:latin typeface="Georgia"/>
                <a:cs typeface="Georgia"/>
              </a:rPr>
              <a:t>end.</a:t>
            </a:r>
            <a:endParaRPr sz="2600">
              <a:latin typeface="Georgia"/>
              <a:cs typeface="Georgia"/>
            </a:endParaRPr>
          </a:p>
          <a:p>
            <a:pPr marL="286385" marR="167322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85" dirty="0">
                <a:latin typeface="Georgia"/>
                <a:cs typeface="Georgia"/>
              </a:rPr>
              <a:t>Fresh </a:t>
            </a:r>
            <a:r>
              <a:rPr sz="2600" spc="-45" dirty="0">
                <a:latin typeface="Georgia"/>
                <a:cs typeface="Georgia"/>
              </a:rPr>
              <a:t>gas </a:t>
            </a:r>
            <a:r>
              <a:rPr sz="2600" spc="20" dirty="0">
                <a:latin typeface="Georgia"/>
                <a:cs typeface="Georgia"/>
              </a:rPr>
              <a:t>flow </a:t>
            </a:r>
            <a:r>
              <a:rPr sz="2600" spc="-20" dirty="0">
                <a:latin typeface="Georgia"/>
                <a:cs typeface="Georgia"/>
              </a:rPr>
              <a:t>should </a:t>
            </a:r>
            <a:r>
              <a:rPr sz="2600" spc="-10" dirty="0">
                <a:latin typeface="Georgia"/>
                <a:cs typeface="Georgia"/>
              </a:rPr>
              <a:t>be </a:t>
            </a:r>
            <a:r>
              <a:rPr sz="2600" spc="-25" dirty="0">
                <a:latin typeface="Georgia"/>
                <a:cs typeface="Georgia"/>
              </a:rPr>
              <a:t>equal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spc="-95" dirty="0">
                <a:latin typeface="Georgia"/>
                <a:cs typeface="Georgia"/>
              </a:rPr>
              <a:t>minute  </a:t>
            </a:r>
            <a:r>
              <a:rPr sz="2600" spc="-50" dirty="0">
                <a:latin typeface="Georgia"/>
                <a:cs typeface="Georgia"/>
              </a:rPr>
              <a:t>volume(70ml/kg/min).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20" dirty="0">
                <a:latin typeface="Georgia"/>
                <a:cs typeface="Georgia"/>
              </a:rPr>
              <a:t>Circuit of </a:t>
            </a:r>
            <a:r>
              <a:rPr sz="2600" spc="-15" dirty="0">
                <a:latin typeface="Georgia"/>
                <a:cs typeface="Georgia"/>
              </a:rPr>
              <a:t>choice </a:t>
            </a:r>
            <a:r>
              <a:rPr sz="2600" spc="-45" dirty="0">
                <a:latin typeface="Georgia"/>
                <a:cs typeface="Georgia"/>
              </a:rPr>
              <a:t>for </a:t>
            </a:r>
            <a:r>
              <a:rPr sz="2600" spc="-30" dirty="0">
                <a:latin typeface="Georgia"/>
                <a:cs typeface="Georgia"/>
              </a:rPr>
              <a:t>spontaneous</a:t>
            </a:r>
            <a:r>
              <a:rPr sz="2600" spc="-350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ventilation.</a:t>
            </a:r>
            <a:endParaRPr sz="2600">
              <a:latin typeface="Georgia"/>
              <a:cs typeface="Georgia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85" dirty="0">
                <a:latin typeface="Georgia"/>
                <a:cs typeface="Georgia"/>
              </a:rPr>
              <a:t>It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not </a:t>
            </a:r>
            <a:r>
              <a:rPr sz="2600" spc="-25" dirty="0">
                <a:latin typeface="Georgia"/>
                <a:cs typeface="Georgia"/>
              </a:rPr>
              <a:t>suitable </a:t>
            </a:r>
            <a:r>
              <a:rPr sz="2600" spc="-45" dirty="0">
                <a:latin typeface="Georgia"/>
                <a:cs typeface="Georgia"/>
              </a:rPr>
              <a:t>for </a:t>
            </a:r>
            <a:r>
              <a:rPr sz="2600" spc="-35" dirty="0">
                <a:latin typeface="Georgia"/>
                <a:cs typeface="Georgia"/>
              </a:rPr>
              <a:t>use </a:t>
            </a:r>
            <a:r>
              <a:rPr sz="2600" spc="-5" dirty="0">
                <a:latin typeface="Georgia"/>
                <a:cs typeface="Georgia"/>
              </a:rPr>
              <a:t>with </a:t>
            </a:r>
            <a:r>
              <a:rPr sz="2600" spc="-30" dirty="0">
                <a:latin typeface="Georgia"/>
                <a:cs typeface="Georgia"/>
              </a:rPr>
              <a:t>children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45" dirty="0">
                <a:latin typeface="Georgia"/>
                <a:cs typeface="Georgia"/>
              </a:rPr>
              <a:t>less </a:t>
            </a:r>
            <a:r>
              <a:rPr sz="2600" spc="-20" dirty="0">
                <a:latin typeface="Georgia"/>
                <a:cs typeface="Georgia"/>
              </a:rPr>
              <a:t>than </a:t>
            </a:r>
            <a:r>
              <a:rPr sz="2600" spc="-260" dirty="0">
                <a:latin typeface="Georgia"/>
                <a:cs typeface="Georgia"/>
              </a:rPr>
              <a:t>25-  </a:t>
            </a:r>
            <a:r>
              <a:rPr sz="2600" spc="-220" dirty="0">
                <a:latin typeface="Georgia"/>
                <a:cs typeface="Georgia"/>
              </a:rPr>
              <a:t>30 </a:t>
            </a:r>
            <a:r>
              <a:rPr sz="2600" spc="-10" dirty="0">
                <a:latin typeface="Georgia"/>
                <a:cs typeface="Georgia"/>
              </a:rPr>
              <a:t>kg </a:t>
            </a:r>
            <a:r>
              <a:rPr sz="2600" spc="-25" dirty="0">
                <a:latin typeface="Georgia"/>
                <a:cs typeface="Georgia"/>
              </a:rPr>
              <a:t>body weight. </a:t>
            </a:r>
            <a:r>
              <a:rPr sz="2600" spc="-35" dirty="0">
                <a:latin typeface="Georgia"/>
                <a:cs typeface="Georgia"/>
              </a:rPr>
              <a:t>This </a:t>
            </a:r>
            <a:r>
              <a:rPr sz="2600" spc="-55" dirty="0">
                <a:latin typeface="Georgia"/>
                <a:cs typeface="Georgia"/>
              </a:rPr>
              <a:t>is </a:t>
            </a:r>
            <a:r>
              <a:rPr sz="2600" spc="-30" dirty="0">
                <a:latin typeface="Georgia"/>
                <a:cs typeface="Georgia"/>
              </a:rPr>
              <a:t>because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40" dirty="0">
                <a:latin typeface="Georgia"/>
                <a:cs typeface="Georgia"/>
              </a:rPr>
              <a:t>increased </a:t>
            </a:r>
            <a:r>
              <a:rPr sz="2600" spc="-35" dirty="0">
                <a:latin typeface="Georgia"/>
                <a:cs typeface="Georgia"/>
              </a:rPr>
              <a:t>dead  </a:t>
            </a:r>
            <a:r>
              <a:rPr sz="2600" spc="-40" dirty="0">
                <a:latin typeface="Georgia"/>
                <a:cs typeface="Georgia"/>
              </a:rPr>
              <a:t>space.</a:t>
            </a:r>
            <a:endParaRPr sz="2600">
              <a:latin typeface="Georgia"/>
              <a:cs typeface="Georgia"/>
            </a:endParaRPr>
          </a:p>
          <a:p>
            <a:pPr marL="287020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85" dirty="0">
                <a:latin typeface="Georgia"/>
                <a:cs typeface="Georgia"/>
              </a:rPr>
              <a:t>It </a:t>
            </a:r>
            <a:r>
              <a:rPr sz="2600" spc="-20" dirty="0">
                <a:latin typeface="Georgia"/>
                <a:cs typeface="Georgia"/>
              </a:rPr>
              <a:t>should </a:t>
            </a:r>
            <a:r>
              <a:rPr sz="2600" spc="-5" dirty="0">
                <a:latin typeface="Georgia"/>
                <a:cs typeface="Georgia"/>
              </a:rPr>
              <a:t>not </a:t>
            </a:r>
            <a:r>
              <a:rPr sz="2600" spc="-10" dirty="0">
                <a:latin typeface="Georgia"/>
                <a:cs typeface="Georgia"/>
              </a:rPr>
              <a:t>be </a:t>
            </a:r>
            <a:r>
              <a:rPr sz="2600" spc="-30" dirty="0">
                <a:latin typeface="Georgia"/>
                <a:cs typeface="Georgia"/>
              </a:rPr>
              <a:t>used </a:t>
            </a:r>
            <a:r>
              <a:rPr sz="2600" spc="-25" dirty="0">
                <a:latin typeface="Georgia"/>
                <a:cs typeface="Georgia"/>
              </a:rPr>
              <a:t>in </a:t>
            </a:r>
            <a:r>
              <a:rPr sz="2600" spc="-20" dirty="0">
                <a:latin typeface="Georgia"/>
                <a:cs typeface="Georgia"/>
              </a:rPr>
              <a:t>controlled</a:t>
            </a:r>
            <a:r>
              <a:rPr sz="2600" spc="-275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ventilation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685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40513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60" dirty="0"/>
              <a:t>Type</a:t>
            </a:r>
            <a:r>
              <a:rPr sz="5000" spc="-80" dirty="0"/>
              <a:t> </a:t>
            </a:r>
            <a:r>
              <a:rPr sz="5000" dirty="0"/>
              <a:t>B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381000" y="1066800"/>
            <a:ext cx="7804784" cy="184848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85" dirty="0">
                <a:latin typeface="Georgia"/>
                <a:cs typeface="Georgia"/>
              </a:rPr>
              <a:t>Fresh </a:t>
            </a:r>
            <a:r>
              <a:rPr sz="2600" spc="-45" dirty="0">
                <a:latin typeface="Georgia"/>
                <a:cs typeface="Georgia"/>
              </a:rPr>
              <a:t>gas </a:t>
            </a:r>
            <a:r>
              <a:rPr sz="2600" spc="20" dirty="0">
                <a:latin typeface="Georgia"/>
                <a:cs typeface="Georgia"/>
              </a:rPr>
              <a:t>flow </a:t>
            </a:r>
            <a:r>
              <a:rPr sz="2600" spc="-15" dirty="0">
                <a:latin typeface="Georgia"/>
                <a:cs typeface="Georgia"/>
              </a:rPr>
              <a:t>inlet </a:t>
            </a:r>
            <a:r>
              <a:rPr sz="2600" spc="-20" dirty="0">
                <a:latin typeface="Georgia"/>
                <a:cs typeface="Georgia"/>
              </a:rPr>
              <a:t>brought </a:t>
            </a:r>
            <a:r>
              <a:rPr sz="2600" spc="-45" dirty="0">
                <a:latin typeface="Georgia"/>
                <a:cs typeface="Georgia"/>
              </a:rPr>
              <a:t>near </a:t>
            </a:r>
            <a:r>
              <a:rPr sz="2600" spc="-85" dirty="0">
                <a:latin typeface="Georgia"/>
                <a:cs typeface="Georgia"/>
              </a:rPr>
              <a:t>APL</a:t>
            </a:r>
            <a:r>
              <a:rPr sz="2600" spc="-315" dirty="0">
                <a:latin typeface="Georgia"/>
                <a:cs typeface="Georgia"/>
              </a:rPr>
              <a:t> </a:t>
            </a:r>
            <a:r>
              <a:rPr sz="2600" spc="-55" dirty="0">
                <a:latin typeface="Georgia"/>
                <a:cs typeface="Georgia"/>
              </a:rPr>
              <a:t>valve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85" dirty="0">
                <a:latin typeface="Georgia"/>
                <a:cs typeface="Georgia"/>
              </a:rPr>
              <a:t>It </a:t>
            </a:r>
            <a:r>
              <a:rPr sz="2600" spc="-30" dirty="0">
                <a:latin typeface="Georgia"/>
                <a:cs typeface="Georgia"/>
              </a:rPr>
              <a:t>does </a:t>
            </a:r>
            <a:r>
              <a:rPr sz="2600" spc="-5" dirty="0">
                <a:latin typeface="Georgia"/>
                <a:cs typeface="Georgia"/>
              </a:rPr>
              <a:t>not </a:t>
            </a:r>
            <a:r>
              <a:rPr sz="2600" spc="-40" dirty="0">
                <a:latin typeface="Georgia"/>
                <a:cs typeface="Georgia"/>
              </a:rPr>
              <a:t>offer </a:t>
            </a:r>
            <a:r>
              <a:rPr sz="2600" spc="-55" dirty="0">
                <a:latin typeface="Georgia"/>
                <a:cs typeface="Georgia"/>
              </a:rPr>
              <a:t>any </a:t>
            </a:r>
            <a:r>
              <a:rPr sz="2600" spc="-40" dirty="0">
                <a:latin typeface="Georgia"/>
                <a:cs typeface="Georgia"/>
              </a:rPr>
              <a:t>advantage, </a:t>
            </a:r>
            <a:r>
              <a:rPr sz="2600" spc="-35" dirty="0">
                <a:latin typeface="Georgia"/>
                <a:cs typeface="Georgia"/>
              </a:rPr>
              <a:t>so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15" dirty="0">
                <a:latin typeface="Georgia"/>
                <a:cs typeface="Georgia"/>
              </a:rPr>
              <a:t>no </a:t>
            </a:r>
            <a:r>
              <a:rPr sz="2600" spc="-40" dirty="0">
                <a:latin typeface="Georgia"/>
                <a:cs typeface="Georgia"/>
              </a:rPr>
              <a:t>more</a:t>
            </a:r>
            <a:r>
              <a:rPr sz="2600" spc="-445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used.</a:t>
            </a:r>
            <a:endParaRPr sz="2600">
              <a:latin typeface="Georgia"/>
              <a:cs typeface="Georg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35" dirty="0">
                <a:latin typeface="Georgia"/>
                <a:cs typeface="Georgia"/>
              </a:rPr>
              <a:t>Functionally </a:t>
            </a:r>
            <a:r>
              <a:rPr sz="2600" spc="-25" dirty="0">
                <a:latin typeface="Georgia"/>
                <a:cs typeface="Georgia"/>
              </a:rPr>
              <a:t>almost equally </a:t>
            </a:r>
            <a:r>
              <a:rPr sz="2600" spc="-15" dirty="0">
                <a:latin typeface="Georgia"/>
                <a:cs typeface="Georgia"/>
              </a:rPr>
              <a:t>efficient </a:t>
            </a:r>
            <a:r>
              <a:rPr sz="2600" spc="-45" dirty="0">
                <a:latin typeface="Georgia"/>
                <a:cs typeface="Georgia"/>
              </a:rPr>
              <a:t>for </a:t>
            </a:r>
            <a:r>
              <a:rPr sz="2600" spc="-70" dirty="0">
                <a:latin typeface="Georgia"/>
                <a:cs typeface="Georgia"/>
              </a:rPr>
              <a:t>spontaneous 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20" dirty="0">
                <a:latin typeface="Georgia"/>
                <a:cs typeface="Georgia"/>
              </a:rPr>
              <a:t>controlled</a:t>
            </a:r>
            <a:r>
              <a:rPr sz="2600" spc="-114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ventilation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0" y="2895600"/>
            <a:ext cx="9144762" cy="3962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33655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60" dirty="0"/>
              <a:t>Type</a:t>
            </a:r>
            <a:r>
              <a:rPr sz="5000" spc="-80" dirty="0"/>
              <a:t> </a:t>
            </a:r>
            <a:r>
              <a:rPr sz="5000" dirty="0"/>
              <a:t>C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457200" y="1066800"/>
            <a:ext cx="7804784" cy="232410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30" dirty="0">
                <a:latin typeface="Georgia"/>
                <a:cs typeface="Georgia"/>
              </a:rPr>
              <a:t>Corrugated </a:t>
            </a:r>
            <a:r>
              <a:rPr sz="2600" spc="-10" dirty="0">
                <a:latin typeface="Georgia"/>
                <a:cs typeface="Georgia"/>
              </a:rPr>
              <a:t>tubing </a:t>
            </a:r>
            <a:r>
              <a:rPr sz="2600" spc="-50" dirty="0">
                <a:latin typeface="Georgia"/>
                <a:cs typeface="Georgia"/>
              </a:rPr>
              <a:t>is</a:t>
            </a:r>
            <a:r>
              <a:rPr sz="2600" spc="-85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shortened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20" dirty="0">
                <a:latin typeface="Georgia"/>
                <a:cs typeface="Georgia"/>
              </a:rPr>
              <a:t>Also called </a:t>
            </a:r>
            <a:r>
              <a:rPr sz="2600" spc="-65" dirty="0">
                <a:latin typeface="Georgia"/>
                <a:cs typeface="Georgia"/>
              </a:rPr>
              <a:t>as </a:t>
            </a:r>
            <a:r>
              <a:rPr sz="2600" spc="-75" dirty="0">
                <a:latin typeface="Georgia"/>
                <a:cs typeface="Georgia"/>
              </a:rPr>
              <a:t>Water`s</a:t>
            </a:r>
            <a:r>
              <a:rPr sz="2600" spc="-265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circuit.</a:t>
            </a:r>
            <a:endParaRPr sz="2600">
              <a:latin typeface="Georgia"/>
              <a:cs typeface="Georg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35" dirty="0">
                <a:latin typeface="Georgia"/>
                <a:cs typeface="Georgia"/>
              </a:rPr>
              <a:t>Functionally </a:t>
            </a:r>
            <a:r>
              <a:rPr sz="2600" spc="-25" dirty="0">
                <a:latin typeface="Georgia"/>
                <a:cs typeface="Georgia"/>
              </a:rPr>
              <a:t>almost equally </a:t>
            </a:r>
            <a:r>
              <a:rPr sz="2600" spc="-15" dirty="0">
                <a:latin typeface="Georgia"/>
                <a:cs typeface="Georgia"/>
              </a:rPr>
              <a:t>efficient </a:t>
            </a:r>
            <a:r>
              <a:rPr sz="2600" spc="-45" dirty="0">
                <a:latin typeface="Georgia"/>
                <a:cs typeface="Georgia"/>
              </a:rPr>
              <a:t>for </a:t>
            </a:r>
            <a:r>
              <a:rPr sz="2600" spc="-70" dirty="0">
                <a:latin typeface="Georgia"/>
                <a:cs typeface="Georgia"/>
              </a:rPr>
              <a:t>spontaneous 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20" dirty="0">
                <a:latin typeface="Georgia"/>
                <a:cs typeface="Georgia"/>
              </a:rPr>
              <a:t>controlled</a:t>
            </a:r>
            <a:r>
              <a:rPr sz="2600" spc="-114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ventilation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20" dirty="0">
                <a:latin typeface="Georgia"/>
                <a:cs typeface="Georgia"/>
              </a:rPr>
              <a:t>Offers </a:t>
            </a:r>
            <a:r>
              <a:rPr sz="2600" spc="-10" dirty="0">
                <a:latin typeface="Georgia"/>
                <a:cs typeface="Georgia"/>
              </a:rPr>
              <a:t>no </a:t>
            </a:r>
            <a:r>
              <a:rPr sz="2600" spc="-40" dirty="0">
                <a:latin typeface="Georgia"/>
                <a:cs typeface="Georgia"/>
              </a:rPr>
              <a:t>advantage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10" dirty="0">
                <a:latin typeface="Georgia"/>
                <a:cs typeface="Georgia"/>
              </a:rPr>
              <a:t>no </a:t>
            </a:r>
            <a:r>
              <a:rPr sz="2600" spc="-40" dirty="0">
                <a:latin typeface="Georgia"/>
                <a:cs typeface="Georgia"/>
              </a:rPr>
              <a:t>more</a:t>
            </a:r>
            <a:r>
              <a:rPr sz="2600" spc="-290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used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2743200" y="3352800"/>
            <a:ext cx="6401562" cy="350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5179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60" dirty="0"/>
              <a:t>Type</a:t>
            </a:r>
            <a:r>
              <a:rPr sz="5000" spc="-80" dirty="0"/>
              <a:t> </a:t>
            </a:r>
            <a:r>
              <a:rPr sz="5000" dirty="0"/>
              <a:t>D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869160"/>
            <a:ext cx="8066405" cy="43846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85" dirty="0">
                <a:latin typeface="Georgia"/>
                <a:cs typeface="Georgia"/>
              </a:rPr>
              <a:t>APL </a:t>
            </a:r>
            <a:r>
              <a:rPr sz="2600" spc="-55" dirty="0">
                <a:latin typeface="Georgia"/>
                <a:cs typeface="Georgia"/>
              </a:rPr>
              <a:t>valve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20" dirty="0">
                <a:latin typeface="Georgia"/>
                <a:cs typeface="Georgia"/>
              </a:rPr>
              <a:t>brought </a:t>
            </a:r>
            <a:r>
              <a:rPr sz="2600" spc="-45" dirty="0">
                <a:latin typeface="Georgia"/>
                <a:cs typeface="Georgia"/>
              </a:rPr>
              <a:t>near </a:t>
            </a:r>
            <a:r>
              <a:rPr sz="2600" spc="-5" dirty="0">
                <a:latin typeface="Georgia"/>
                <a:cs typeface="Georgia"/>
              </a:rPr>
              <a:t>the</a:t>
            </a:r>
            <a:r>
              <a:rPr sz="2600" spc="-150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bag</a:t>
            </a:r>
            <a:endParaRPr sz="2600">
              <a:latin typeface="Georgia"/>
              <a:cs typeface="Georgia"/>
            </a:endParaRPr>
          </a:p>
          <a:p>
            <a:pPr marL="286385" marR="52070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25" dirty="0">
                <a:latin typeface="Georgia"/>
                <a:cs typeface="Georgia"/>
              </a:rPr>
              <a:t>Modification </a:t>
            </a:r>
            <a:r>
              <a:rPr sz="2600" spc="-60" dirty="0">
                <a:latin typeface="Georgia"/>
                <a:cs typeface="Georgia"/>
              </a:rPr>
              <a:t>was </a:t>
            </a:r>
            <a:r>
              <a:rPr sz="2600" spc="-35" dirty="0">
                <a:latin typeface="Georgia"/>
                <a:cs typeface="Georgia"/>
              </a:rPr>
              <a:t>made by </a:t>
            </a:r>
            <a:r>
              <a:rPr sz="2600" spc="-70" dirty="0">
                <a:latin typeface="Georgia"/>
                <a:cs typeface="Georgia"/>
              </a:rPr>
              <a:t>Bain </a:t>
            </a:r>
            <a:r>
              <a:rPr sz="2600" spc="-10" dirty="0">
                <a:latin typeface="Georgia"/>
                <a:cs typeface="Georgia"/>
              </a:rPr>
              <a:t>that </a:t>
            </a:r>
            <a:r>
              <a:rPr sz="2600" spc="-5" dirty="0">
                <a:latin typeface="Georgia"/>
                <a:cs typeface="Georgia"/>
              </a:rPr>
              <a:t>it </a:t>
            </a:r>
            <a:r>
              <a:rPr sz="2600" spc="-35" dirty="0">
                <a:latin typeface="Georgia"/>
                <a:cs typeface="Georgia"/>
              </a:rPr>
              <a:t>why </a:t>
            </a:r>
            <a:r>
              <a:rPr sz="2600" spc="-5" dirty="0">
                <a:latin typeface="Georgia"/>
                <a:cs typeface="Georgia"/>
              </a:rPr>
              <a:t>it </a:t>
            </a:r>
            <a:r>
              <a:rPr sz="2600" spc="-55" dirty="0">
                <a:latin typeface="Georgia"/>
                <a:cs typeface="Georgia"/>
              </a:rPr>
              <a:t>is </a:t>
            </a:r>
            <a:r>
              <a:rPr sz="2600" spc="-125" dirty="0">
                <a:latin typeface="Georgia"/>
                <a:cs typeface="Georgia"/>
              </a:rPr>
              <a:t>also  </a:t>
            </a:r>
            <a:r>
              <a:rPr sz="2600" spc="-20" dirty="0">
                <a:latin typeface="Georgia"/>
                <a:cs typeface="Georgia"/>
              </a:rPr>
              <a:t>called </a:t>
            </a:r>
            <a:r>
              <a:rPr sz="2600" spc="-65" dirty="0">
                <a:latin typeface="Georgia"/>
                <a:cs typeface="Georgia"/>
              </a:rPr>
              <a:t>as </a:t>
            </a:r>
            <a:r>
              <a:rPr sz="2600" spc="-100" dirty="0">
                <a:latin typeface="Georgia"/>
                <a:cs typeface="Georgia"/>
              </a:rPr>
              <a:t>Bain`s</a:t>
            </a:r>
            <a:r>
              <a:rPr sz="2600" spc="-110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circuit.</a:t>
            </a:r>
            <a:endParaRPr sz="2600">
              <a:latin typeface="Georgia"/>
              <a:cs typeface="Georg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70" dirty="0">
                <a:latin typeface="Georgia"/>
                <a:cs typeface="Georgia"/>
              </a:rPr>
              <a:t>Bain </a:t>
            </a:r>
            <a:r>
              <a:rPr sz="2600" spc="-35" dirty="0">
                <a:latin typeface="Georgia"/>
                <a:cs typeface="Georgia"/>
              </a:rPr>
              <a:t>made </a:t>
            </a:r>
            <a:r>
              <a:rPr sz="2600" spc="-5" dirty="0">
                <a:latin typeface="Georgia"/>
                <a:cs typeface="Georgia"/>
              </a:rPr>
              <a:t>it </a:t>
            </a:r>
            <a:r>
              <a:rPr sz="2600" spc="-60" dirty="0">
                <a:latin typeface="Georgia"/>
                <a:cs typeface="Georgia"/>
              </a:rPr>
              <a:t>a </a:t>
            </a:r>
            <a:r>
              <a:rPr sz="2600" spc="-40" dirty="0">
                <a:latin typeface="Georgia"/>
                <a:cs typeface="Georgia"/>
              </a:rPr>
              <a:t>coaxial </a:t>
            </a:r>
            <a:r>
              <a:rPr sz="2600" spc="-45" dirty="0">
                <a:latin typeface="Georgia"/>
                <a:cs typeface="Georgia"/>
              </a:rPr>
              <a:t>system </a:t>
            </a:r>
            <a:r>
              <a:rPr sz="2600" spc="-25" dirty="0">
                <a:latin typeface="Georgia"/>
                <a:cs typeface="Georgia"/>
              </a:rPr>
              <a:t>in </a:t>
            </a:r>
            <a:r>
              <a:rPr sz="2600" spc="-10" dirty="0">
                <a:latin typeface="Georgia"/>
                <a:cs typeface="Georgia"/>
              </a:rPr>
              <a:t>which </a:t>
            </a:r>
            <a:r>
              <a:rPr sz="2600" spc="-60" dirty="0">
                <a:latin typeface="Georgia"/>
                <a:cs typeface="Georgia"/>
              </a:rPr>
              <a:t>a </a:t>
            </a:r>
            <a:r>
              <a:rPr sz="2600" spc="-50" dirty="0">
                <a:latin typeface="Georgia"/>
                <a:cs typeface="Georgia"/>
              </a:rPr>
              <a:t>fresh </a:t>
            </a:r>
            <a:r>
              <a:rPr sz="2600" spc="-45" dirty="0">
                <a:latin typeface="Georgia"/>
                <a:cs typeface="Georgia"/>
              </a:rPr>
              <a:t>gases </a:t>
            </a:r>
            <a:r>
              <a:rPr sz="2600" spc="-190" dirty="0">
                <a:latin typeface="Georgia"/>
                <a:cs typeface="Georgia"/>
              </a:rPr>
              <a:t>are  </a:t>
            </a:r>
            <a:r>
              <a:rPr sz="2600" spc="-40" dirty="0">
                <a:latin typeface="Georgia"/>
                <a:cs typeface="Georgia"/>
              </a:rPr>
              <a:t>delivered </a:t>
            </a:r>
            <a:r>
              <a:rPr sz="2600" spc="-20" dirty="0">
                <a:latin typeface="Georgia"/>
                <a:cs typeface="Georgia"/>
              </a:rPr>
              <a:t>through </a:t>
            </a:r>
            <a:r>
              <a:rPr sz="2600" spc="-65" dirty="0">
                <a:latin typeface="Georgia"/>
                <a:cs typeface="Georgia"/>
              </a:rPr>
              <a:t>a </a:t>
            </a:r>
            <a:r>
              <a:rPr sz="2600" spc="-35" dirty="0">
                <a:latin typeface="Georgia"/>
                <a:cs typeface="Georgia"/>
              </a:rPr>
              <a:t>inner </a:t>
            </a:r>
            <a:r>
              <a:rPr sz="2600" spc="-5" dirty="0">
                <a:latin typeface="Georgia"/>
                <a:cs typeface="Georgia"/>
              </a:rPr>
              <a:t>tube </a:t>
            </a:r>
            <a:r>
              <a:rPr sz="2600" spc="-35" dirty="0">
                <a:latin typeface="Georgia"/>
                <a:cs typeface="Georgia"/>
              </a:rPr>
              <a:t>so </a:t>
            </a:r>
            <a:r>
              <a:rPr sz="2600" spc="-10" dirty="0">
                <a:latin typeface="Georgia"/>
                <a:cs typeface="Georgia"/>
              </a:rPr>
              <a:t>that </a:t>
            </a:r>
            <a:r>
              <a:rPr sz="2600" spc="-35" dirty="0">
                <a:latin typeface="Georgia"/>
                <a:cs typeface="Georgia"/>
              </a:rPr>
              <a:t>mixing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50" dirty="0">
                <a:latin typeface="Georgia"/>
                <a:cs typeface="Georgia"/>
              </a:rPr>
              <a:t>fresh  </a:t>
            </a:r>
            <a:r>
              <a:rPr sz="2600" spc="-45" dirty="0">
                <a:latin typeface="Georgia"/>
                <a:cs typeface="Georgia"/>
              </a:rPr>
              <a:t>gases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25" dirty="0">
                <a:latin typeface="Georgia"/>
                <a:cs typeface="Georgia"/>
              </a:rPr>
              <a:t>exhaled </a:t>
            </a:r>
            <a:r>
              <a:rPr sz="2600" spc="-45" dirty="0">
                <a:latin typeface="Georgia"/>
                <a:cs typeface="Georgia"/>
              </a:rPr>
              <a:t>gases </a:t>
            </a:r>
            <a:r>
              <a:rPr sz="2600" spc="-25" dirty="0">
                <a:latin typeface="Georgia"/>
                <a:cs typeface="Georgia"/>
              </a:rPr>
              <a:t>can </a:t>
            </a:r>
            <a:r>
              <a:rPr sz="2600" spc="-10" dirty="0">
                <a:latin typeface="Georgia"/>
                <a:cs typeface="Georgia"/>
              </a:rPr>
              <a:t>be</a:t>
            </a:r>
            <a:r>
              <a:rPr sz="2600" spc="-175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minimized.</a:t>
            </a:r>
            <a:endParaRPr sz="2600">
              <a:latin typeface="Georgia"/>
              <a:cs typeface="Georgia"/>
            </a:endParaRPr>
          </a:p>
          <a:p>
            <a:pPr marL="286385" marR="81597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100" dirty="0">
                <a:latin typeface="Georgia"/>
                <a:cs typeface="Georgia"/>
              </a:rPr>
              <a:t>Bain`s </a:t>
            </a:r>
            <a:r>
              <a:rPr sz="2600" spc="-20" dirty="0">
                <a:latin typeface="Georgia"/>
                <a:cs typeface="Georgia"/>
              </a:rPr>
              <a:t>circuit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25" dirty="0">
                <a:latin typeface="Georgia"/>
                <a:cs typeface="Georgia"/>
              </a:rPr>
              <a:t>most commonly </a:t>
            </a:r>
            <a:r>
              <a:rPr sz="2600" spc="-30" dirty="0">
                <a:latin typeface="Georgia"/>
                <a:cs typeface="Georgia"/>
              </a:rPr>
              <a:t>used </a:t>
            </a:r>
            <a:r>
              <a:rPr sz="2600" spc="-65" dirty="0">
                <a:latin typeface="Georgia"/>
                <a:cs typeface="Georgia"/>
              </a:rPr>
              <a:t>semiclosed  </a:t>
            </a:r>
            <a:r>
              <a:rPr sz="2600" spc="-20" dirty="0">
                <a:latin typeface="Georgia"/>
                <a:cs typeface="Georgia"/>
              </a:rPr>
              <a:t>circuit </a:t>
            </a:r>
            <a:r>
              <a:rPr sz="2600" spc="-25" dirty="0">
                <a:latin typeface="Georgia"/>
                <a:cs typeface="Georgia"/>
              </a:rPr>
              <a:t>in</a:t>
            </a:r>
            <a:r>
              <a:rPr sz="2600" spc="-125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anaesthesia</a:t>
            </a:r>
            <a:endParaRPr sz="2600">
              <a:latin typeface="Georgia"/>
              <a:cs typeface="Georgia"/>
            </a:endParaRPr>
          </a:p>
          <a:p>
            <a:pPr marL="286385" marR="100584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100" dirty="0">
                <a:latin typeface="Georgia"/>
                <a:cs typeface="Georgia"/>
              </a:rPr>
              <a:t>Bain`s </a:t>
            </a:r>
            <a:r>
              <a:rPr sz="2600" spc="-20" dirty="0">
                <a:latin typeface="Georgia"/>
                <a:cs typeface="Georgia"/>
              </a:rPr>
              <a:t>circuit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65" dirty="0">
                <a:latin typeface="Georgia"/>
                <a:cs typeface="Georgia"/>
              </a:rPr>
              <a:t>a </a:t>
            </a:r>
            <a:r>
              <a:rPr sz="2600" spc="-20" dirty="0">
                <a:latin typeface="Georgia"/>
                <a:cs typeface="Georgia"/>
              </a:rPr>
              <a:t>circuit of </a:t>
            </a:r>
            <a:r>
              <a:rPr sz="2600" spc="-15" dirty="0">
                <a:latin typeface="Georgia"/>
                <a:cs typeface="Georgia"/>
              </a:rPr>
              <a:t>choice </a:t>
            </a:r>
            <a:r>
              <a:rPr sz="2600" spc="-45" dirty="0">
                <a:latin typeface="Georgia"/>
                <a:cs typeface="Georgia"/>
              </a:rPr>
              <a:t>for </a:t>
            </a:r>
            <a:r>
              <a:rPr sz="2600" spc="-55" dirty="0">
                <a:latin typeface="Georgia"/>
                <a:cs typeface="Georgia"/>
              </a:rPr>
              <a:t>controlled  </a:t>
            </a:r>
            <a:r>
              <a:rPr sz="2600" spc="-25" dirty="0">
                <a:latin typeface="Georgia"/>
                <a:cs typeface="Georgia"/>
              </a:rPr>
              <a:t>ventilation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685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275589"/>
            <a:ext cx="7989570" cy="374840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86385" marR="5080" indent="-274320">
              <a:lnSpc>
                <a:spcPct val="99600"/>
              </a:lnSpc>
              <a:spcBef>
                <a:spcPts val="114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85" dirty="0">
                <a:latin typeface="Georgia"/>
                <a:cs typeface="Georgia"/>
              </a:rPr>
              <a:t>Fresh </a:t>
            </a:r>
            <a:r>
              <a:rPr sz="2600" spc="-45" dirty="0">
                <a:latin typeface="Georgia"/>
                <a:cs typeface="Georgia"/>
              </a:rPr>
              <a:t>gas </a:t>
            </a:r>
            <a:r>
              <a:rPr sz="2600" spc="20" dirty="0">
                <a:latin typeface="Georgia"/>
                <a:cs typeface="Georgia"/>
              </a:rPr>
              <a:t>flow </a:t>
            </a:r>
            <a:r>
              <a:rPr sz="2600" spc="-45" dirty="0">
                <a:latin typeface="Georgia"/>
                <a:cs typeface="Georgia"/>
              </a:rPr>
              <a:t>for </a:t>
            </a:r>
            <a:r>
              <a:rPr sz="2600" spc="-20" dirty="0">
                <a:latin typeface="Georgia"/>
                <a:cs typeface="Georgia"/>
              </a:rPr>
              <a:t>controlled </a:t>
            </a:r>
            <a:r>
              <a:rPr sz="2600" spc="-25" dirty="0">
                <a:latin typeface="Georgia"/>
                <a:cs typeface="Georgia"/>
              </a:rPr>
              <a:t>ventilation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dirty="0">
                <a:latin typeface="Arial"/>
                <a:cs typeface="Arial"/>
              </a:rPr>
              <a:t>1.6 </a:t>
            </a:r>
            <a:r>
              <a:rPr sz="2600" spc="-30" dirty="0">
                <a:latin typeface="Georgia"/>
                <a:cs typeface="Georgia"/>
              </a:rPr>
              <a:t>times </a:t>
            </a:r>
            <a:r>
              <a:rPr sz="2600" spc="-215" dirty="0">
                <a:latin typeface="Georgia"/>
                <a:cs typeface="Georgia"/>
              </a:rPr>
              <a:t>of  </a:t>
            </a:r>
            <a:r>
              <a:rPr sz="2600" spc="-25" dirty="0">
                <a:latin typeface="Georgia"/>
                <a:cs typeface="Georgia"/>
              </a:rPr>
              <a:t>minute ventilation </a:t>
            </a:r>
            <a:r>
              <a:rPr sz="2600" spc="-20" dirty="0">
                <a:latin typeface="Georgia"/>
                <a:cs typeface="Georgia"/>
              </a:rPr>
              <a:t>at </a:t>
            </a:r>
            <a:r>
              <a:rPr sz="2600" spc="-40" dirty="0">
                <a:latin typeface="Georgia"/>
                <a:cs typeface="Georgia"/>
              </a:rPr>
              <a:t>normal </a:t>
            </a:r>
            <a:r>
              <a:rPr sz="2600" spc="-50" dirty="0">
                <a:latin typeface="Georgia"/>
                <a:cs typeface="Georgia"/>
              </a:rPr>
              <a:t>respiratory </a:t>
            </a:r>
            <a:r>
              <a:rPr sz="2600" spc="-100" dirty="0">
                <a:latin typeface="Georgia"/>
                <a:cs typeface="Georgia"/>
              </a:rPr>
              <a:t>rates(12  </a:t>
            </a:r>
            <a:r>
              <a:rPr sz="2600" spc="-45" dirty="0">
                <a:latin typeface="Georgia"/>
                <a:cs typeface="Georgia"/>
              </a:rPr>
              <a:t>breaths/min)</a:t>
            </a:r>
            <a:endParaRPr sz="2600">
              <a:latin typeface="Georgia"/>
              <a:cs typeface="Georgia"/>
            </a:endParaRPr>
          </a:p>
          <a:p>
            <a:pPr marL="286385" marR="1036319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165" dirty="0">
                <a:latin typeface="Georgia"/>
                <a:cs typeface="Georgia"/>
              </a:rPr>
              <a:t>70-100 </a:t>
            </a:r>
            <a:r>
              <a:rPr sz="2600" spc="-60" dirty="0">
                <a:latin typeface="Georgia"/>
                <a:cs typeface="Georgia"/>
              </a:rPr>
              <a:t>ml/kg/min </a:t>
            </a:r>
            <a:r>
              <a:rPr sz="2600" spc="-15" dirty="0">
                <a:latin typeface="Georgia"/>
                <a:cs typeface="Georgia"/>
              </a:rPr>
              <a:t>(which </a:t>
            </a:r>
            <a:r>
              <a:rPr sz="2600" spc="-55" dirty="0">
                <a:latin typeface="Georgia"/>
                <a:cs typeface="Georgia"/>
              </a:rPr>
              <a:t>is </a:t>
            </a:r>
            <a:r>
              <a:rPr sz="2600" spc="-25" dirty="0">
                <a:latin typeface="Georgia"/>
                <a:cs typeface="Georgia"/>
              </a:rPr>
              <a:t>equal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spc="-25" dirty="0">
                <a:latin typeface="Georgia"/>
                <a:cs typeface="Georgia"/>
              </a:rPr>
              <a:t>minute  ventilation) </a:t>
            </a:r>
            <a:r>
              <a:rPr sz="2600" spc="-35" dirty="0">
                <a:latin typeface="Georgia"/>
                <a:cs typeface="Georgia"/>
              </a:rPr>
              <a:t>if </a:t>
            </a:r>
            <a:r>
              <a:rPr sz="2600" spc="-50" dirty="0">
                <a:latin typeface="Georgia"/>
                <a:cs typeface="Georgia"/>
              </a:rPr>
              <a:t>respiratory </a:t>
            </a:r>
            <a:r>
              <a:rPr sz="2600" spc="-55" dirty="0">
                <a:latin typeface="Georgia"/>
                <a:cs typeface="Georgia"/>
              </a:rPr>
              <a:t>rate is </a:t>
            </a:r>
            <a:r>
              <a:rPr sz="2600" spc="-40" dirty="0">
                <a:latin typeface="Georgia"/>
                <a:cs typeface="Georgia"/>
              </a:rPr>
              <a:t>increased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spc="-185" dirty="0">
                <a:latin typeface="Georgia"/>
                <a:cs typeface="Georgia"/>
              </a:rPr>
              <a:t>16  </a:t>
            </a:r>
            <a:r>
              <a:rPr sz="2600" spc="-45" dirty="0">
                <a:latin typeface="Georgia"/>
                <a:cs typeface="Georgia"/>
              </a:rPr>
              <a:t>breaths/min</a:t>
            </a:r>
            <a:endParaRPr sz="2600">
              <a:latin typeface="Georgia"/>
              <a:cs typeface="Georgia"/>
            </a:endParaRPr>
          </a:p>
          <a:p>
            <a:pPr marL="286385" marR="36830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70" dirty="0">
                <a:latin typeface="Georgia"/>
                <a:cs typeface="Georgia"/>
              </a:rPr>
              <a:t>Bain </a:t>
            </a:r>
            <a:r>
              <a:rPr sz="2600" spc="-20" dirty="0">
                <a:latin typeface="Georgia"/>
                <a:cs typeface="Georgia"/>
              </a:rPr>
              <a:t>circuit </a:t>
            </a:r>
            <a:r>
              <a:rPr sz="2600" spc="-25" dirty="0">
                <a:latin typeface="Georgia"/>
                <a:cs typeface="Georgia"/>
              </a:rPr>
              <a:t>can </a:t>
            </a:r>
            <a:r>
              <a:rPr sz="2600" spc="-10" dirty="0">
                <a:latin typeface="Georgia"/>
                <a:cs typeface="Georgia"/>
              </a:rPr>
              <a:t>be </a:t>
            </a:r>
            <a:r>
              <a:rPr sz="2600" spc="-30" dirty="0">
                <a:latin typeface="Georgia"/>
                <a:cs typeface="Georgia"/>
              </a:rPr>
              <a:t>used </a:t>
            </a:r>
            <a:r>
              <a:rPr sz="2600" spc="-45" dirty="0">
                <a:latin typeface="Georgia"/>
                <a:cs typeface="Georgia"/>
              </a:rPr>
              <a:t>for </a:t>
            </a:r>
            <a:r>
              <a:rPr sz="2600" spc="-30" dirty="0">
                <a:latin typeface="Georgia"/>
                <a:cs typeface="Georgia"/>
              </a:rPr>
              <a:t>spontaneous </a:t>
            </a:r>
            <a:r>
              <a:rPr sz="2600" spc="-60" dirty="0">
                <a:latin typeface="Georgia"/>
                <a:cs typeface="Georgia"/>
              </a:rPr>
              <a:t>ventilation  </a:t>
            </a:r>
            <a:r>
              <a:rPr sz="2600" spc="-5" dirty="0">
                <a:latin typeface="Georgia"/>
                <a:cs typeface="Georgia"/>
              </a:rPr>
              <a:t>but </a:t>
            </a:r>
            <a:r>
              <a:rPr sz="2600" spc="-50" dirty="0">
                <a:latin typeface="Georgia"/>
                <a:cs typeface="Georgia"/>
              </a:rPr>
              <a:t>fresh </a:t>
            </a:r>
            <a:r>
              <a:rPr sz="2600" spc="-45" dirty="0">
                <a:latin typeface="Georgia"/>
                <a:cs typeface="Georgia"/>
              </a:rPr>
              <a:t>gas </a:t>
            </a:r>
            <a:r>
              <a:rPr sz="2600" spc="-30" dirty="0">
                <a:latin typeface="Georgia"/>
                <a:cs typeface="Georgia"/>
              </a:rPr>
              <a:t>requirement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25" dirty="0">
                <a:latin typeface="Georgia"/>
                <a:cs typeface="Georgia"/>
              </a:rPr>
              <a:t>higher </a:t>
            </a:r>
            <a:r>
              <a:rPr sz="2600" spc="-100" dirty="0">
                <a:latin typeface="Georgia"/>
                <a:cs typeface="Georgia"/>
              </a:rPr>
              <a:t>,2.5 </a:t>
            </a:r>
            <a:r>
              <a:rPr sz="2600" spc="-30" dirty="0">
                <a:latin typeface="Georgia"/>
                <a:cs typeface="Georgia"/>
              </a:rPr>
              <a:t>times </a:t>
            </a:r>
            <a:r>
              <a:rPr sz="2600" spc="-20" dirty="0">
                <a:latin typeface="Georgia"/>
                <a:cs typeface="Georgia"/>
              </a:rPr>
              <a:t>of  </a:t>
            </a:r>
            <a:r>
              <a:rPr sz="2600" spc="-25" dirty="0">
                <a:latin typeface="Georgia"/>
                <a:cs typeface="Georgia"/>
              </a:rPr>
              <a:t>minute</a:t>
            </a:r>
            <a:r>
              <a:rPr sz="2600" spc="-155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ventilation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77851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25" dirty="0"/>
              <a:t>Advantages </a:t>
            </a:r>
            <a:r>
              <a:rPr sz="5000" spc="-5" dirty="0"/>
              <a:t>of </a:t>
            </a:r>
            <a:r>
              <a:rPr sz="5000" dirty="0"/>
              <a:t>Bain</a:t>
            </a:r>
            <a:r>
              <a:rPr sz="5000" spc="-30" dirty="0"/>
              <a:t> </a:t>
            </a:r>
            <a:r>
              <a:rPr sz="5000" spc="-15" dirty="0"/>
              <a:t>circuit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869160"/>
            <a:ext cx="7677150" cy="35921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35" dirty="0">
                <a:latin typeface="Georgia"/>
                <a:cs typeface="Georgia"/>
              </a:rPr>
              <a:t>Light</a:t>
            </a:r>
            <a:r>
              <a:rPr sz="2600" spc="-114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weight</a:t>
            </a:r>
            <a:endParaRPr sz="2600">
              <a:latin typeface="Georgia"/>
              <a:cs typeface="Georg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30" dirty="0">
                <a:latin typeface="Georgia"/>
                <a:cs typeface="Georgia"/>
              </a:rPr>
              <a:t>Corrugated </a:t>
            </a:r>
            <a:r>
              <a:rPr sz="2600" spc="-5" dirty="0">
                <a:latin typeface="Georgia"/>
                <a:cs typeface="Georgia"/>
              </a:rPr>
              <a:t>tube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75" dirty="0">
                <a:latin typeface="Georgia"/>
                <a:cs typeface="Georgia"/>
              </a:rPr>
              <a:t>long(1.8 </a:t>
            </a:r>
            <a:r>
              <a:rPr sz="2600" spc="-30" dirty="0">
                <a:latin typeface="Georgia"/>
                <a:cs typeface="Georgia"/>
              </a:rPr>
              <a:t>meter), </a:t>
            </a:r>
            <a:r>
              <a:rPr sz="2600" spc="-35" dirty="0">
                <a:latin typeface="Georgia"/>
                <a:cs typeface="Georgia"/>
              </a:rPr>
              <a:t>so </a:t>
            </a:r>
            <a:r>
              <a:rPr sz="2600" spc="-25" dirty="0">
                <a:latin typeface="Georgia"/>
                <a:cs typeface="Georgia"/>
              </a:rPr>
              <a:t>good </a:t>
            </a:r>
            <a:r>
              <a:rPr sz="2600" spc="-45" dirty="0">
                <a:latin typeface="Georgia"/>
                <a:cs typeface="Georgia"/>
              </a:rPr>
              <a:t>for </a:t>
            </a:r>
            <a:r>
              <a:rPr sz="2600" spc="-125" dirty="0">
                <a:latin typeface="Georgia"/>
                <a:cs typeface="Georgia"/>
              </a:rPr>
              <a:t>head 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10" dirty="0">
                <a:latin typeface="Georgia"/>
                <a:cs typeface="Georgia"/>
              </a:rPr>
              <a:t>neck </a:t>
            </a:r>
            <a:r>
              <a:rPr sz="2600" spc="-50" dirty="0">
                <a:latin typeface="Georgia"/>
                <a:cs typeface="Georgia"/>
              </a:rPr>
              <a:t>surgeries </a:t>
            </a:r>
            <a:r>
              <a:rPr sz="2600" spc="-35" dirty="0">
                <a:latin typeface="Georgia"/>
                <a:cs typeface="Georgia"/>
              </a:rPr>
              <a:t>where </a:t>
            </a:r>
            <a:r>
              <a:rPr sz="2600" spc="-25" dirty="0">
                <a:latin typeface="Georgia"/>
                <a:cs typeface="Georgia"/>
              </a:rPr>
              <a:t>anaesthetist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75" dirty="0">
                <a:latin typeface="Georgia"/>
                <a:cs typeface="Georgia"/>
              </a:rPr>
              <a:t>away </a:t>
            </a:r>
            <a:r>
              <a:rPr sz="2600" spc="-45" dirty="0">
                <a:latin typeface="Georgia"/>
                <a:cs typeface="Georgia"/>
              </a:rPr>
              <a:t>from  </a:t>
            </a:r>
            <a:r>
              <a:rPr sz="2600" spc="-20" dirty="0">
                <a:latin typeface="Georgia"/>
                <a:cs typeface="Georgia"/>
              </a:rPr>
              <a:t>patient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25" dirty="0">
                <a:latin typeface="Georgia"/>
                <a:cs typeface="Georgia"/>
              </a:rPr>
              <a:t>there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40" dirty="0">
                <a:latin typeface="Georgia"/>
                <a:cs typeface="Georgia"/>
              </a:rPr>
              <a:t>less </a:t>
            </a:r>
            <a:r>
              <a:rPr sz="2600" spc="-35" dirty="0">
                <a:latin typeface="Georgia"/>
                <a:cs typeface="Georgia"/>
              </a:rPr>
              <a:t>fire </a:t>
            </a:r>
            <a:r>
              <a:rPr sz="2600" spc="-25" dirty="0">
                <a:latin typeface="Georgia"/>
                <a:cs typeface="Georgia"/>
              </a:rPr>
              <a:t>hazard </a:t>
            </a:r>
            <a:r>
              <a:rPr sz="2600" spc="-65" dirty="0">
                <a:latin typeface="Georgia"/>
                <a:cs typeface="Georgia"/>
              </a:rPr>
              <a:t>as </a:t>
            </a:r>
            <a:r>
              <a:rPr sz="2600" spc="-25" dirty="0">
                <a:latin typeface="Georgia"/>
                <a:cs typeface="Georgia"/>
              </a:rPr>
              <a:t>exhaled </a:t>
            </a:r>
            <a:r>
              <a:rPr sz="2600" spc="-45" dirty="0">
                <a:latin typeface="Georgia"/>
                <a:cs typeface="Georgia"/>
              </a:rPr>
              <a:t>gases  </a:t>
            </a:r>
            <a:r>
              <a:rPr sz="2600" spc="-35" dirty="0">
                <a:latin typeface="Georgia"/>
                <a:cs typeface="Georgia"/>
              </a:rPr>
              <a:t>escapes </a:t>
            </a:r>
            <a:r>
              <a:rPr sz="2600" spc="-75" dirty="0">
                <a:latin typeface="Georgia"/>
                <a:cs typeface="Georgia"/>
              </a:rPr>
              <a:t>away </a:t>
            </a:r>
            <a:r>
              <a:rPr sz="2600" spc="-45" dirty="0">
                <a:latin typeface="Georgia"/>
                <a:cs typeface="Georgia"/>
              </a:rPr>
              <a:t>from</a:t>
            </a:r>
            <a:r>
              <a:rPr sz="2600" spc="-100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machine.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60" dirty="0">
                <a:latin typeface="Georgia"/>
                <a:cs typeface="Georgia"/>
              </a:rPr>
              <a:t>Less</a:t>
            </a:r>
            <a:r>
              <a:rPr sz="2600" spc="-90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resistant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25" dirty="0">
                <a:latin typeface="Georgia"/>
                <a:cs typeface="Georgia"/>
              </a:rPr>
              <a:t>Sterilization </a:t>
            </a:r>
            <a:r>
              <a:rPr sz="2600" spc="-50" dirty="0">
                <a:latin typeface="Georgia"/>
                <a:cs typeface="Georgia"/>
              </a:rPr>
              <a:t>is</a:t>
            </a:r>
            <a:r>
              <a:rPr sz="2600" spc="-120" dirty="0">
                <a:latin typeface="Georgia"/>
                <a:cs typeface="Georgia"/>
              </a:rPr>
              <a:t> </a:t>
            </a:r>
            <a:r>
              <a:rPr sz="2600" spc="-45" dirty="0">
                <a:latin typeface="Georgia"/>
                <a:cs typeface="Georgia"/>
              </a:rPr>
              <a:t>easy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0" dirty="0">
                <a:latin typeface="Georgia"/>
                <a:cs typeface="Georgia"/>
              </a:rPr>
              <a:t>Outer </a:t>
            </a:r>
            <a:r>
              <a:rPr sz="2600" spc="-5" dirty="0">
                <a:latin typeface="Georgia"/>
                <a:cs typeface="Georgia"/>
              </a:rPr>
              <a:t>tube </a:t>
            </a:r>
            <a:r>
              <a:rPr sz="2600" spc="-50" dirty="0">
                <a:latin typeface="Georgia"/>
                <a:cs typeface="Georgia"/>
              </a:rPr>
              <a:t>is</a:t>
            </a:r>
            <a:r>
              <a:rPr sz="2600" spc="-270" dirty="0">
                <a:latin typeface="Georgia"/>
                <a:cs typeface="Georgia"/>
              </a:rPr>
              <a:t> </a:t>
            </a:r>
            <a:r>
              <a:rPr sz="2600" spc="-45" dirty="0">
                <a:latin typeface="Georgia"/>
                <a:cs typeface="Georgia"/>
              </a:rPr>
              <a:t>transparent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031494"/>
            <a:ext cx="48895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20" dirty="0">
                <a:solidFill>
                  <a:srgbClr val="FF0000"/>
                </a:solidFill>
                <a:latin typeface="Carlito"/>
                <a:cs typeface="Carlito"/>
              </a:rPr>
              <a:t>Disadvantages</a:t>
            </a:r>
            <a:endParaRPr sz="5000">
              <a:solidFill>
                <a:srgbClr val="FF0000"/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7799"/>
            <a:ext cx="721995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spc="-50" dirty="0">
                <a:latin typeface="Georgia"/>
                <a:cs typeface="Georgia"/>
              </a:rPr>
              <a:t>Inner </a:t>
            </a:r>
            <a:r>
              <a:rPr sz="2600" spc="-5" dirty="0">
                <a:latin typeface="Georgia"/>
                <a:cs typeface="Georgia"/>
              </a:rPr>
              <a:t>tube </a:t>
            </a:r>
            <a:r>
              <a:rPr sz="2600" spc="-60" dirty="0">
                <a:latin typeface="Georgia"/>
                <a:cs typeface="Georgia"/>
              </a:rPr>
              <a:t>may </a:t>
            </a:r>
            <a:r>
              <a:rPr sz="2600" spc="-20" dirty="0">
                <a:latin typeface="Georgia"/>
                <a:cs typeface="Georgia"/>
              </a:rPr>
              <a:t>become folded </a:t>
            </a:r>
            <a:r>
              <a:rPr sz="2600" spc="-35" dirty="0">
                <a:latin typeface="Georgia"/>
                <a:cs typeface="Georgia"/>
              </a:rPr>
              <a:t>or </a:t>
            </a:r>
            <a:r>
              <a:rPr sz="2600" spc="-30" dirty="0">
                <a:latin typeface="Georgia"/>
                <a:cs typeface="Georgia"/>
              </a:rPr>
              <a:t>kinked</a:t>
            </a:r>
            <a:r>
              <a:rPr sz="2600" spc="-225" dirty="0">
                <a:latin typeface="Georgia"/>
                <a:cs typeface="Georgia"/>
              </a:rPr>
              <a:t> </a:t>
            </a:r>
            <a:r>
              <a:rPr sz="2600" spc="-90" dirty="0">
                <a:latin typeface="Georgia"/>
                <a:cs typeface="Georgia"/>
              </a:rPr>
              <a:t>causing  </a:t>
            </a:r>
            <a:r>
              <a:rPr sz="2600" spc="-15" dirty="0">
                <a:latin typeface="Georgia"/>
                <a:cs typeface="Georgia"/>
              </a:rPr>
              <a:t>obstruction </a:t>
            </a:r>
            <a:r>
              <a:rPr sz="2600" spc="-35" dirty="0">
                <a:latin typeface="Georgia"/>
                <a:cs typeface="Georgia"/>
              </a:rPr>
              <a:t>or </a:t>
            </a:r>
            <a:r>
              <a:rPr sz="2600" spc="-65" dirty="0">
                <a:latin typeface="Georgia"/>
                <a:cs typeface="Georgia"/>
              </a:rPr>
              <a:t>may </a:t>
            </a:r>
            <a:r>
              <a:rPr sz="2600" spc="-20" dirty="0">
                <a:latin typeface="Georgia"/>
                <a:cs typeface="Georgia"/>
              </a:rPr>
              <a:t>get</a:t>
            </a:r>
            <a:r>
              <a:rPr sz="2600" spc="-305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disconnected.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6703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53210" algn="l"/>
              </a:tabLst>
            </a:pPr>
            <a:r>
              <a:rPr sz="5000" spc="-5" dirty="0"/>
              <a:t>TYP</a:t>
            </a:r>
            <a:r>
              <a:rPr sz="5000" dirty="0"/>
              <a:t>E	E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869160"/>
            <a:ext cx="7809865" cy="35921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85" dirty="0">
                <a:latin typeface="Georgia"/>
                <a:cs typeface="Georgia"/>
              </a:rPr>
              <a:t>It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105" dirty="0">
                <a:latin typeface="Georgia"/>
                <a:cs typeface="Georgia"/>
              </a:rPr>
              <a:t>Ayer`s </a:t>
            </a:r>
            <a:r>
              <a:rPr sz="2600" spc="-15" dirty="0">
                <a:latin typeface="Georgia"/>
                <a:cs typeface="Georgia"/>
              </a:rPr>
              <a:t>T </a:t>
            </a:r>
            <a:r>
              <a:rPr sz="2600" spc="-25" dirty="0">
                <a:latin typeface="Georgia"/>
                <a:cs typeface="Georgia"/>
              </a:rPr>
              <a:t>piece </a:t>
            </a:r>
            <a:r>
              <a:rPr sz="2600" spc="-5" dirty="0">
                <a:latin typeface="Georgia"/>
                <a:cs typeface="Georgia"/>
              </a:rPr>
              <a:t>with </a:t>
            </a:r>
            <a:r>
              <a:rPr sz="2600" spc="-30" dirty="0">
                <a:latin typeface="Georgia"/>
                <a:cs typeface="Georgia"/>
              </a:rPr>
              <a:t>corrugated</a:t>
            </a:r>
            <a:r>
              <a:rPr sz="2600" spc="-225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tubing.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40" dirty="0">
                <a:latin typeface="Georgia"/>
                <a:cs typeface="Georgia"/>
              </a:rPr>
              <a:t>Paediatric</a:t>
            </a:r>
            <a:r>
              <a:rPr sz="2600" spc="-100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circuit.</a:t>
            </a:r>
            <a:endParaRPr sz="2600">
              <a:latin typeface="Georgia"/>
              <a:cs typeface="Georg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85" dirty="0">
                <a:latin typeface="Georgia"/>
                <a:cs typeface="Georgia"/>
              </a:rPr>
              <a:t>It </a:t>
            </a:r>
            <a:r>
              <a:rPr sz="2600" spc="-30" dirty="0">
                <a:latin typeface="Georgia"/>
                <a:cs typeface="Georgia"/>
              </a:rPr>
              <a:t>does </a:t>
            </a:r>
            <a:r>
              <a:rPr sz="2600" spc="-5" dirty="0">
                <a:latin typeface="Georgia"/>
                <a:cs typeface="Georgia"/>
              </a:rPr>
              <a:t>not </a:t>
            </a:r>
            <a:r>
              <a:rPr sz="2600" spc="-60" dirty="0">
                <a:latin typeface="Georgia"/>
                <a:cs typeface="Georgia"/>
              </a:rPr>
              <a:t>have </a:t>
            </a:r>
            <a:r>
              <a:rPr sz="2600" spc="-25" dirty="0">
                <a:latin typeface="Georgia"/>
                <a:cs typeface="Georgia"/>
              </a:rPr>
              <a:t>breathing </a:t>
            </a:r>
            <a:r>
              <a:rPr sz="2600" spc="-40" dirty="0">
                <a:latin typeface="Georgia"/>
                <a:cs typeface="Georgia"/>
              </a:rPr>
              <a:t>bag, </a:t>
            </a:r>
            <a:r>
              <a:rPr sz="2600" spc="-35" dirty="0">
                <a:latin typeface="Georgia"/>
                <a:cs typeface="Georgia"/>
              </a:rPr>
              <a:t>so </a:t>
            </a:r>
            <a:r>
              <a:rPr sz="2600" spc="-5" dirty="0">
                <a:latin typeface="Georgia"/>
                <a:cs typeface="Georgia"/>
              </a:rPr>
              <a:t>it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not </a:t>
            </a:r>
            <a:r>
              <a:rPr sz="2600" spc="-65" dirty="0">
                <a:latin typeface="Georgia"/>
                <a:cs typeface="Georgia"/>
              </a:rPr>
              <a:t>a </a:t>
            </a:r>
            <a:r>
              <a:rPr sz="2600" spc="-70" dirty="0">
                <a:latin typeface="Georgia"/>
                <a:cs typeface="Georgia"/>
              </a:rPr>
              <a:t>complete  </a:t>
            </a:r>
            <a:r>
              <a:rPr sz="2600" spc="-25" dirty="0">
                <a:latin typeface="Georgia"/>
                <a:cs typeface="Georgia"/>
              </a:rPr>
              <a:t>circuit.</a:t>
            </a:r>
            <a:endParaRPr sz="2600">
              <a:latin typeface="Georgia"/>
              <a:cs typeface="Georgia"/>
            </a:endParaRPr>
          </a:p>
          <a:p>
            <a:pPr marL="286385" marR="413384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85" dirty="0">
                <a:latin typeface="Georgia"/>
                <a:cs typeface="Georgia"/>
              </a:rPr>
              <a:t>It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25" dirty="0">
                <a:latin typeface="Georgia"/>
                <a:cs typeface="Georgia"/>
              </a:rPr>
              <a:t>only </a:t>
            </a:r>
            <a:r>
              <a:rPr sz="2600" spc="-45" dirty="0">
                <a:latin typeface="Georgia"/>
                <a:cs typeface="Georgia"/>
              </a:rPr>
              <a:t>for </a:t>
            </a:r>
            <a:r>
              <a:rPr sz="2600" spc="-30" dirty="0">
                <a:latin typeface="Georgia"/>
                <a:cs typeface="Georgia"/>
              </a:rPr>
              <a:t>spontaneous </a:t>
            </a:r>
            <a:r>
              <a:rPr sz="2600" spc="-25" dirty="0">
                <a:latin typeface="Georgia"/>
                <a:cs typeface="Georgia"/>
              </a:rPr>
              <a:t>ventilation </a:t>
            </a:r>
            <a:r>
              <a:rPr sz="2600" spc="-65" dirty="0">
                <a:latin typeface="Georgia"/>
                <a:cs typeface="Georgia"/>
              </a:rPr>
              <a:t>as </a:t>
            </a:r>
            <a:r>
              <a:rPr sz="2600" spc="-10" dirty="0">
                <a:latin typeface="Georgia"/>
                <a:cs typeface="Georgia"/>
              </a:rPr>
              <a:t>it </a:t>
            </a:r>
            <a:r>
              <a:rPr sz="2600" spc="-30" dirty="0">
                <a:latin typeface="Georgia"/>
                <a:cs typeface="Georgia"/>
              </a:rPr>
              <a:t>does </a:t>
            </a:r>
            <a:r>
              <a:rPr sz="2600" spc="-135" dirty="0">
                <a:latin typeface="Georgia"/>
                <a:cs typeface="Georgia"/>
              </a:rPr>
              <a:t>not  </a:t>
            </a:r>
            <a:r>
              <a:rPr sz="2600" spc="-25" dirty="0">
                <a:latin typeface="Georgia"/>
                <a:cs typeface="Georgia"/>
              </a:rPr>
              <a:t>contain breathing</a:t>
            </a:r>
            <a:r>
              <a:rPr sz="2600" spc="10" dirty="0">
                <a:latin typeface="Georgia"/>
                <a:cs typeface="Georgia"/>
              </a:rPr>
              <a:t> </a:t>
            </a:r>
            <a:r>
              <a:rPr sz="2600" spc="-45" dirty="0">
                <a:latin typeface="Georgia"/>
                <a:cs typeface="Georgia"/>
              </a:rPr>
              <a:t>bag.</a:t>
            </a:r>
            <a:endParaRPr sz="2600">
              <a:latin typeface="Georgia"/>
              <a:cs typeface="Georgia"/>
            </a:endParaRPr>
          </a:p>
          <a:p>
            <a:pPr marL="286385" marR="6032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85" dirty="0">
                <a:latin typeface="Georgia"/>
                <a:cs typeface="Georgia"/>
              </a:rPr>
              <a:t>It </a:t>
            </a:r>
            <a:r>
              <a:rPr sz="2600" spc="-25" dirty="0">
                <a:latin typeface="Georgia"/>
                <a:cs typeface="Georgia"/>
              </a:rPr>
              <a:t>can </a:t>
            </a:r>
            <a:r>
              <a:rPr sz="2600" spc="-10" dirty="0">
                <a:latin typeface="Georgia"/>
                <a:cs typeface="Georgia"/>
              </a:rPr>
              <a:t>be </a:t>
            </a:r>
            <a:r>
              <a:rPr sz="2600" spc="-30" dirty="0">
                <a:latin typeface="Georgia"/>
                <a:cs typeface="Georgia"/>
              </a:rPr>
              <a:t>used </a:t>
            </a:r>
            <a:r>
              <a:rPr sz="2600" spc="-45" dirty="0">
                <a:latin typeface="Georgia"/>
                <a:cs typeface="Georgia"/>
              </a:rPr>
              <a:t>for </a:t>
            </a:r>
            <a:r>
              <a:rPr sz="2600" spc="-20" dirty="0">
                <a:latin typeface="Georgia"/>
                <a:cs typeface="Georgia"/>
              </a:rPr>
              <a:t>controlled </a:t>
            </a:r>
            <a:r>
              <a:rPr sz="2600" spc="-25" dirty="0">
                <a:latin typeface="Georgia"/>
                <a:cs typeface="Georgia"/>
              </a:rPr>
              <a:t>ventilation </a:t>
            </a:r>
            <a:r>
              <a:rPr sz="2600" spc="-30" dirty="0">
                <a:latin typeface="Georgia"/>
                <a:cs typeface="Georgia"/>
              </a:rPr>
              <a:t>by </a:t>
            </a:r>
            <a:r>
              <a:rPr sz="2600" spc="-60" dirty="0">
                <a:latin typeface="Georgia"/>
                <a:cs typeface="Georgia"/>
              </a:rPr>
              <a:t>occluding  </a:t>
            </a:r>
            <a:r>
              <a:rPr sz="2600" dirty="0">
                <a:latin typeface="Georgia"/>
                <a:cs typeface="Georgia"/>
              </a:rPr>
              <a:t>the </a:t>
            </a:r>
            <a:r>
              <a:rPr sz="2600" spc="-45" dirty="0">
                <a:latin typeface="Georgia"/>
                <a:cs typeface="Georgia"/>
              </a:rPr>
              <a:t>expiratory </a:t>
            </a:r>
            <a:r>
              <a:rPr sz="2600" spc="-25" dirty="0">
                <a:latin typeface="Georgia"/>
                <a:cs typeface="Georgia"/>
              </a:rPr>
              <a:t>limb</a:t>
            </a:r>
            <a:r>
              <a:rPr sz="2600" spc="-160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4229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INTRODUCTION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7519034" cy="3894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40" dirty="0">
                <a:latin typeface="Georgia"/>
                <a:cs typeface="Georgia"/>
              </a:rPr>
              <a:t>Breathing </a:t>
            </a:r>
            <a:r>
              <a:rPr sz="2600" spc="-30" dirty="0">
                <a:latin typeface="Georgia"/>
                <a:cs typeface="Georgia"/>
              </a:rPr>
              <a:t>circuits </a:t>
            </a:r>
            <a:r>
              <a:rPr sz="2600" spc="-20" dirty="0">
                <a:latin typeface="Georgia"/>
                <a:cs typeface="Georgia"/>
              </a:rPr>
              <a:t>connects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20" dirty="0">
                <a:latin typeface="Georgia"/>
                <a:cs typeface="Georgia"/>
              </a:rPr>
              <a:t>patient </a:t>
            </a:r>
            <a:r>
              <a:rPr sz="2600" spc="-5" dirty="0">
                <a:latin typeface="Georgia"/>
                <a:cs typeface="Georgia"/>
              </a:rPr>
              <a:t>to the  </a:t>
            </a:r>
            <a:r>
              <a:rPr sz="2600" spc="-35" dirty="0">
                <a:latin typeface="Georgia"/>
                <a:cs typeface="Georgia"/>
              </a:rPr>
              <a:t>anaesthesia </a:t>
            </a:r>
            <a:r>
              <a:rPr sz="2600" spc="-25" dirty="0">
                <a:latin typeface="Georgia"/>
                <a:cs typeface="Georgia"/>
              </a:rPr>
              <a:t>machine </a:t>
            </a:r>
            <a:r>
              <a:rPr sz="2600" spc="-20" dirty="0">
                <a:latin typeface="Georgia"/>
                <a:cs typeface="Georgia"/>
              </a:rPr>
              <a:t>through </a:t>
            </a:r>
            <a:r>
              <a:rPr sz="2600" spc="-25" dirty="0">
                <a:latin typeface="Georgia"/>
                <a:cs typeface="Georgia"/>
              </a:rPr>
              <a:t>endotracheal </a:t>
            </a:r>
            <a:r>
              <a:rPr sz="2600" spc="-5" dirty="0">
                <a:latin typeface="Georgia"/>
                <a:cs typeface="Georgia"/>
              </a:rPr>
              <a:t>tube</a:t>
            </a:r>
            <a:r>
              <a:rPr sz="2600" spc="-270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or  </a:t>
            </a:r>
            <a:r>
              <a:rPr sz="2600" spc="-45">
                <a:latin typeface="Georgia"/>
                <a:cs typeface="Georgia"/>
              </a:rPr>
              <a:t>mask.</a:t>
            </a:r>
            <a:endParaRPr lang="en-US" sz="2600" spc="-45" dirty="0">
              <a:latin typeface="Georgia"/>
              <a:cs typeface="Georgia"/>
            </a:endParaRPr>
          </a:p>
          <a:p>
            <a:pPr marL="286385" marR="5080" indent="-274320"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lang="en-US" sz="2400" spc="265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spc="204" dirty="0">
                <a:latin typeface="Times New Roman" pitchFamily="18" charset="0"/>
                <a:cs typeface="Times New Roman" pitchFamily="18" charset="0"/>
              </a:rPr>
              <a:t>pathway </a:t>
            </a:r>
            <a:r>
              <a:rPr lang="en-US" sz="2400" spc="17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spc="145" dirty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sz="2400" spc="-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20" dirty="0">
                <a:latin typeface="Times New Roman" pitchFamily="18" charset="0"/>
                <a:cs typeface="Times New Roman" pitchFamily="18" charset="0"/>
              </a:rPr>
              <a:t>volatile  </a:t>
            </a:r>
            <a:r>
              <a:rPr lang="en-US" sz="2400" spc="195" dirty="0">
                <a:latin typeface="Times New Roman" pitchFamily="18" charset="0"/>
                <a:cs typeface="Times New Roman" pitchFamily="18" charset="0"/>
              </a:rPr>
              <a:t>agents </a:t>
            </a:r>
            <a:r>
              <a:rPr lang="en-US" sz="2400" spc="229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spc="105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spc="12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spc="135" dirty="0">
                <a:latin typeface="Times New Roman" pitchFamily="18" charset="0"/>
                <a:cs typeface="Times New Roman" pitchFamily="18" charset="0"/>
              </a:rPr>
              <a:t>delivered </a:t>
            </a:r>
            <a:r>
              <a:rPr lang="en-US" sz="2400" spc="229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spc="85" dirty="0">
                <a:latin typeface="Times New Roman" pitchFamily="18" charset="0"/>
                <a:cs typeface="Times New Roman" pitchFamily="18" charset="0"/>
              </a:rPr>
              <a:t>co2 </a:t>
            </a:r>
            <a:r>
              <a:rPr lang="en-US" sz="2400" spc="125" dirty="0">
                <a:latin typeface="Times New Roman" pitchFamily="18" charset="0"/>
                <a:cs typeface="Times New Roman" pitchFamily="18" charset="0"/>
              </a:rPr>
              <a:t>is  </a:t>
            </a:r>
            <a:r>
              <a:rPr lang="en-US" sz="2400" spc="140" dirty="0">
                <a:latin typeface="Times New Roman" pitchFamily="18" charset="0"/>
                <a:cs typeface="Times New Roman" pitchFamily="18" charset="0"/>
              </a:rPr>
              <a:t>removed.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77165" marR="4192270" indent="-165100">
              <a:lnSpc>
                <a:spcPts val="3750"/>
              </a:lnSpc>
              <a:spcBef>
                <a:spcPts val="2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25">
                <a:latin typeface="Georgia"/>
                <a:cs typeface="Georgia"/>
              </a:rPr>
              <a:t>These </a:t>
            </a:r>
            <a:r>
              <a:rPr sz="2600" spc="-60" dirty="0">
                <a:latin typeface="Georgia"/>
                <a:cs typeface="Georgia"/>
              </a:rPr>
              <a:t>are </a:t>
            </a:r>
            <a:r>
              <a:rPr sz="2600" spc="-30" dirty="0">
                <a:latin typeface="Georgia"/>
                <a:cs typeface="Georgia"/>
              </a:rPr>
              <a:t>divide </a:t>
            </a:r>
            <a:r>
              <a:rPr sz="2600" spc="-135" dirty="0">
                <a:latin typeface="Georgia"/>
                <a:cs typeface="Georgia"/>
              </a:rPr>
              <a:t>into:  </a:t>
            </a:r>
            <a:r>
              <a:rPr sz="2600" spc="25" dirty="0">
                <a:latin typeface="Georgia"/>
                <a:cs typeface="Georgia"/>
              </a:rPr>
              <a:t>Open</a:t>
            </a:r>
            <a:r>
              <a:rPr sz="2600" spc="-90" dirty="0">
                <a:latin typeface="Georgia"/>
                <a:cs typeface="Georgia"/>
              </a:rPr>
              <a:t> </a:t>
            </a:r>
            <a:r>
              <a:rPr sz="2600" spc="-45" dirty="0">
                <a:latin typeface="Georgia"/>
                <a:cs typeface="Georgia"/>
              </a:rPr>
              <a:t>system</a:t>
            </a:r>
            <a:endParaRPr sz="2600">
              <a:latin typeface="Georgia"/>
              <a:cs typeface="Georgia"/>
            </a:endParaRPr>
          </a:p>
          <a:p>
            <a:pPr marL="177165">
              <a:lnSpc>
                <a:spcPct val="100000"/>
              </a:lnSpc>
              <a:spcBef>
                <a:spcPts val="390"/>
              </a:spcBef>
            </a:pPr>
            <a:r>
              <a:rPr sz="2600" spc="-35" dirty="0">
                <a:latin typeface="Georgia"/>
                <a:cs typeface="Georgia"/>
              </a:rPr>
              <a:t>Semi-closed</a:t>
            </a:r>
            <a:r>
              <a:rPr sz="2600" spc="-50" dirty="0">
                <a:latin typeface="Georgia"/>
                <a:cs typeface="Georgia"/>
              </a:rPr>
              <a:t> </a:t>
            </a:r>
            <a:r>
              <a:rPr sz="2600" spc="-45" dirty="0">
                <a:latin typeface="Georgia"/>
                <a:cs typeface="Georgia"/>
              </a:rPr>
              <a:t>system</a:t>
            </a:r>
            <a:endParaRPr sz="2600">
              <a:latin typeface="Georgia"/>
              <a:cs typeface="Georgia"/>
            </a:endParaRPr>
          </a:p>
          <a:p>
            <a:pPr marL="259079">
              <a:lnSpc>
                <a:spcPct val="100000"/>
              </a:lnSpc>
              <a:spcBef>
                <a:spcPts val="625"/>
              </a:spcBef>
            </a:pPr>
            <a:r>
              <a:rPr sz="2600" spc="-20" dirty="0">
                <a:latin typeface="Georgia"/>
                <a:cs typeface="Georgia"/>
              </a:rPr>
              <a:t>Closed</a:t>
            </a:r>
            <a:r>
              <a:rPr sz="2600" spc="-55" dirty="0">
                <a:latin typeface="Georgia"/>
                <a:cs typeface="Georgia"/>
              </a:rPr>
              <a:t> </a:t>
            </a:r>
            <a:r>
              <a:rPr sz="2600" spc="-45" dirty="0">
                <a:latin typeface="Georgia"/>
                <a:cs typeface="Georgia"/>
              </a:rPr>
              <a:t>system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38227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TYPE</a:t>
            </a:r>
            <a:r>
              <a:rPr sz="5000" spc="-85" dirty="0"/>
              <a:t> </a:t>
            </a:r>
            <a:r>
              <a:rPr sz="5000" dirty="0"/>
              <a:t>F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869160"/>
            <a:ext cx="8026400" cy="43846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85" dirty="0">
                <a:latin typeface="Georgia"/>
                <a:cs typeface="Georgia"/>
              </a:rPr>
              <a:t>It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65" dirty="0">
                <a:latin typeface="Georgia"/>
                <a:cs typeface="Georgia"/>
              </a:rPr>
              <a:t>a </a:t>
            </a:r>
            <a:r>
              <a:rPr sz="2600" spc="-20" dirty="0">
                <a:latin typeface="Georgia"/>
                <a:cs typeface="Georgia"/>
              </a:rPr>
              <a:t>modification of </a:t>
            </a:r>
            <a:r>
              <a:rPr sz="2600" spc="-105" dirty="0">
                <a:latin typeface="Georgia"/>
                <a:cs typeface="Georgia"/>
              </a:rPr>
              <a:t>Ayer`s </a:t>
            </a:r>
            <a:r>
              <a:rPr sz="2600" spc="-15" dirty="0">
                <a:latin typeface="Georgia"/>
                <a:cs typeface="Georgia"/>
              </a:rPr>
              <a:t>T</a:t>
            </a:r>
            <a:r>
              <a:rPr sz="2600" spc="-75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piece</a:t>
            </a:r>
            <a:endParaRPr sz="2600">
              <a:latin typeface="Georgia"/>
              <a:cs typeface="Georgia"/>
            </a:endParaRPr>
          </a:p>
          <a:p>
            <a:pPr marL="286385" marR="87630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40" dirty="0">
                <a:latin typeface="Georgia"/>
                <a:cs typeface="Georgia"/>
              </a:rPr>
              <a:t>Most </a:t>
            </a:r>
            <a:r>
              <a:rPr sz="2600" spc="-25" dirty="0">
                <a:latin typeface="Georgia"/>
                <a:cs typeface="Georgia"/>
              </a:rPr>
              <a:t>commonly </a:t>
            </a:r>
            <a:r>
              <a:rPr sz="2600" spc="-30" dirty="0">
                <a:latin typeface="Georgia"/>
                <a:cs typeface="Georgia"/>
              </a:rPr>
              <a:t>used </a:t>
            </a:r>
            <a:r>
              <a:rPr sz="2600" spc="-35" dirty="0">
                <a:latin typeface="Georgia"/>
                <a:cs typeface="Georgia"/>
              </a:rPr>
              <a:t>semi </a:t>
            </a:r>
            <a:r>
              <a:rPr sz="2600" spc="-20" dirty="0">
                <a:latin typeface="Georgia"/>
                <a:cs typeface="Georgia"/>
              </a:rPr>
              <a:t>closed circuit </a:t>
            </a:r>
            <a:r>
              <a:rPr sz="2600" spc="-30" dirty="0">
                <a:latin typeface="Georgia"/>
                <a:cs typeface="Georgia"/>
              </a:rPr>
              <a:t>used </a:t>
            </a:r>
            <a:r>
              <a:rPr sz="2600" spc="-225" dirty="0">
                <a:latin typeface="Georgia"/>
                <a:cs typeface="Georgia"/>
              </a:rPr>
              <a:t>in  </a:t>
            </a:r>
            <a:r>
              <a:rPr sz="2600" spc="-30" dirty="0">
                <a:latin typeface="Georgia"/>
                <a:cs typeface="Georgia"/>
              </a:rPr>
              <a:t>children </a:t>
            </a:r>
            <a:r>
              <a:rPr sz="2600" spc="-90" dirty="0">
                <a:latin typeface="Georgia"/>
                <a:cs typeface="Georgia"/>
              </a:rPr>
              <a:t>&lt;6years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50" dirty="0">
                <a:latin typeface="Georgia"/>
                <a:cs typeface="Georgia"/>
              </a:rPr>
              <a:t>age </a:t>
            </a:r>
            <a:r>
              <a:rPr sz="2600" spc="-35" dirty="0">
                <a:latin typeface="Georgia"/>
                <a:cs typeface="Georgia"/>
              </a:rPr>
              <a:t>or </a:t>
            </a:r>
            <a:r>
              <a:rPr sz="2600" spc="-45" dirty="0">
                <a:latin typeface="Georgia"/>
                <a:cs typeface="Georgia"/>
              </a:rPr>
              <a:t>less </a:t>
            </a:r>
            <a:r>
              <a:rPr sz="2600" spc="-20" dirty="0">
                <a:latin typeface="Georgia"/>
                <a:cs typeface="Georgia"/>
              </a:rPr>
              <a:t>than </a:t>
            </a:r>
            <a:r>
              <a:rPr sz="2600" spc="-195" dirty="0">
                <a:latin typeface="Georgia"/>
                <a:cs typeface="Georgia"/>
              </a:rPr>
              <a:t>20</a:t>
            </a:r>
            <a:r>
              <a:rPr sz="2600" spc="-55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kg.</a:t>
            </a:r>
            <a:endParaRPr sz="2600">
              <a:latin typeface="Georgia"/>
              <a:cs typeface="Georg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85" dirty="0">
                <a:latin typeface="Georgia"/>
                <a:cs typeface="Georgia"/>
              </a:rPr>
              <a:t>Fresh </a:t>
            </a:r>
            <a:r>
              <a:rPr sz="2600" spc="-45" dirty="0">
                <a:latin typeface="Georgia"/>
                <a:cs typeface="Georgia"/>
              </a:rPr>
              <a:t>gas </a:t>
            </a:r>
            <a:r>
              <a:rPr sz="2600" spc="20" dirty="0">
                <a:latin typeface="Georgia"/>
                <a:cs typeface="Georgia"/>
              </a:rPr>
              <a:t>flow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45" dirty="0">
                <a:latin typeface="Georgia"/>
                <a:cs typeface="Georgia"/>
              </a:rPr>
              <a:t>similar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spc="-70" dirty="0">
                <a:latin typeface="Georgia"/>
                <a:cs typeface="Georgia"/>
              </a:rPr>
              <a:t>Bain </a:t>
            </a:r>
            <a:r>
              <a:rPr sz="2600" spc="-30" dirty="0">
                <a:latin typeface="Georgia"/>
                <a:cs typeface="Georgia"/>
              </a:rPr>
              <a:t>i.e. </a:t>
            </a:r>
            <a:r>
              <a:rPr sz="2600" spc="-135" dirty="0">
                <a:latin typeface="Georgia"/>
                <a:cs typeface="Georgia"/>
              </a:rPr>
              <a:t>1.6 </a:t>
            </a:r>
            <a:r>
              <a:rPr sz="2600" spc="-30" dirty="0">
                <a:latin typeface="Georgia"/>
                <a:cs typeface="Georgia"/>
              </a:rPr>
              <a:t>times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90" dirty="0">
                <a:latin typeface="Georgia"/>
                <a:cs typeface="Georgia"/>
              </a:rPr>
              <a:t>minute  </a:t>
            </a:r>
            <a:r>
              <a:rPr sz="2600" spc="-30" dirty="0">
                <a:latin typeface="Georgia"/>
                <a:cs typeface="Georgia"/>
              </a:rPr>
              <a:t>volume </a:t>
            </a:r>
            <a:r>
              <a:rPr sz="2600" spc="-45" dirty="0">
                <a:latin typeface="Georgia"/>
                <a:cs typeface="Georgia"/>
              </a:rPr>
              <a:t>for </a:t>
            </a:r>
            <a:r>
              <a:rPr sz="2600" spc="-20" dirty="0">
                <a:latin typeface="Georgia"/>
                <a:cs typeface="Georgia"/>
              </a:rPr>
              <a:t>controlled </a:t>
            </a:r>
            <a:r>
              <a:rPr sz="2600" spc="-25" dirty="0">
                <a:latin typeface="Georgia"/>
                <a:cs typeface="Georgia"/>
              </a:rPr>
              <a:t>ventilation.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125" dirty="0">
                <a:latin typeface="Georgia"/>
                <a:cs typeface="Georgia"/>
              </a:rPr>
              <a:t>2.5 </a:t>
            </a:r>
            <a:r>
              <a:rPr sz="2600" spc="-30" dirty="0">
                <a:latin typeface="Georgia"/>
                <a:cs typeface="Georgia"/>
              </a:rPr>
              <a:t>times </a:t>
            </a:r>
            <a:r>
              <a:rPr sz="2600" spc="-20" dirty="0">
                <a:latin typeface="Georgia"/>
                <a:cs typeface="Georgia"/>
              </a:rPr>
              <a:t>of  </a:t>
            </a:r>
            <a:r>
              <a:rPr sz="2600" spc="-25" dirty="0">
                <a:latin typeface="Georgia"/>
                <a:cs typeface="Georgia"/>
              </a:rPr>
              <a:t>minute </a:t>
            </a:r>
            <a:r>
              <a:rPr sz="2600" spc="-30" dirty="0">
                <a:latin typeface="Georgia"/>
                <a:cs typeface="Georgia"/>
              </a:rPr>
              <a:t>volume </a:t>
            </a:r>
            <a:r>
              <a:rPr sz="2600" spc="-45" dirty="0">
                <a:latin typeface="Georgia"/>
                <a:cs typeface="Georgia"/>
              </a:rPr>
              <a:t>for </a:t>
            </a:r>
            <a:r>
              <a:rPr sz="2600" spc="-30" dirty="0">
                <a:latin typeface="Georgia"/>
                <a:cs typeface="Georgia"/>
              </a:rPr>
              <a:t>spontaneous</a:t>
            </a:r>
            <a:r>
              <a:rPr sz="2600" spc="-395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ventilation</a:t>
            </a:r>
            <a:endParaRPr sz="2600">
              <a:latin typeface="Georgia"/>
              <a:cs typeface="Georgia"/>
            </a:endParaRPr>
          </a:p>
          <a:p>
            <a:pPr marL="286385" marR="34099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  <a:tab pos="1390015" algn="l"/>
                <a:tab pos="3092450" algn="l"/>
              </a:tabLst>
            </a:pPr>
            <a:r>
              <a:rPr sz="2600" spc="-80" dirty="0">
                <a:latin typeface="Georgia"/>
                <a:cs typeface="Georgia"/>
              </a:rPr>
              <a:t>Type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spc="-190" dirty="0">
                <a:latin typeface="Georgia"/>
                <a:cs typeface="Georgia"/>
              </a:rPr>
              <a:t>E	</a:t>
            </a:r>
            <a:r>
              <a:rPr sz="2600" spc="-35" dirty="0">
                <a:latin typeface="Georgia"/>
                <a:cs typeface="Georgia"/>
              </a:rPr>
              <a:t>and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spc="-80" dirty="0">
                <a:latin typeface="Georgia"/>
                <a:cs typeface="Georgia"/>
              </a:rPr>
              <a:t>Type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spc="-155" dirty="0">
                <a:latin typeface="Georgia"/>
                <a:cs typeface="Georgia"/>
              </a:rPr>
              <a:t>F	</a:t>
            </a:r>
            <a:r>
              <a:rPr sz="2600" spc="-30" dirty="0">
                <a:latin typeface="Georgia"/>
                <a:cs typeface="Georgia"/>
              </a:rPr>
              <a:t>circuits </a:t>
            </a:r>
            <a:r>
              <a:rPr sz="2600" spc="-60" dirty="0">
                <a:latin typeface="Georgia"/>
                <a:cs typeface="Georgia"/>
              </a:rPr>
              <a:t>are </a:t>
            </a:r>
            <a:r>
              <a:rPr sz="2600" spc="-55" dirty="0">
                <a:latin typeface="Georgia"/>
                <a:cs typeface="Georgia"/>
              </a:rPr>
              <a:t>valve </a:t>
            </a:r>
            <a:r>
              <a:rPr sz="2600" spc="-45" dirty="0">
                <a:latin typeface="Georgia"/>
                <a:cs typeface="Georgia"/>
              </a:rPr>
              <a:t>less </a:t>
            </a:r>
            <a:r>
              <a:rPr sz="2600" spc="-5" dirty="0">
                <a:latin typeface="Georgia"/>
                <a:cs typeface="Georgia"/>
              </a:rPr>
              <a:t>to</a:t>
            </a:r>
            <a:r>
              <a:rPr sz="2600" spc="-330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decrease  </a:t>
            </a:r>
            <a:r>
              <a:rPr sz="2600" dirty="0">
                <a:latin typeface="Georgia"/>
                <a:cs typeface="Georgia"/>
              </a:rPr>
              <a:t>the</a:t>
            </a:r>
            <a:r>
              <a:rPr sz="2600" spc="-95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resistance</a:t>
            </a:r>
            <a:endParaRPr sz="2600">
              <a:latin typeface="Georgia"/>
              <a:cs typeface="Georgia"/>
            </a:endParaRPr>
          </a:p>
          <a:p>
            <a:pPr marL="286385" marR="4635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155" dirty="0">
                <a:latin typeface="Georgia"/>
                <a:cs typeface="Georgia"/>
              </a:rPr>
              <a:t>F </a:t>
            </a:r>
            <a:r>
              <a:rPr sz="2600" spc="-30" dirty="0">
                <a:latin typeface="Georgia"/>
                <a:cs typeface="Georgia"/>
              </a:rPr>
              <a:t>circuits </a:t>
            </a:r>
            <a:r>
              <a:rPr sz="2600" spc="-60" dirty="0">
                <a:latin typeface="Georgia"/>
                <a:cs typeface="Georgia"/>
              </a:rPr>
              <a:t>have </a:t>
            </a:r>
            <a:r>
              <a:rPr sz="2600" spc="-20" dirty="0">
                <a:latin typeface="Georgia"/>
                <a:cs typeface="Georgia"/>
              </a:rPr>
              <a:t>holes </a:t>
            </a:r>
            <a:r>
              <a:rPr sz="2600" spc="-25" dirty="0">
                <a:latin typeface="Georgia"/>
                <a:cs typeface="Georgia"/>
              </a:rPr>
              <a:t>in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25" dirty="0">
                <a:latin typeface="Georgia"/>
                <a:cs typeface="Georgia"/>
              </a:rPr>
              <a:t>tail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30" dirty="0">
                <a:latin typeface="Georgia"/>
                <a:cs typeface="Georgia"/>
              </a:rPr>
              <a:t>bag </a:t>
            </a:r>
            <a:r>
              <a:rPr sz="2600" spc="-5" dirty="0">
                <a:latin typeface="Georgia"/>
                <a:cs typeface="Georgia"/>
              </a:rPr>
              <a:t>but </a:t>
            </a:r>
            <a:r>
              <a:rPr sz="2600" spc="-55" dirty="0">
                <a:latin typeface="Georgia"/>
                <a:cs typeface="Georgia"/>
              </a:rPr>
              <a:t>valve </a:t>
            </a:r>
            <a:r>
              <a:rPr sz="2600" spc="-60" dirty="0">
                <a:latin typeface="Georgia"/>
                <a:cs typeface="Georgia"/>
              </a:rPr>
              <a:t>may </a:t>
            </a:r>
            <a:r>
              <a:rPr sz="2600" spc="-190" dirty="0">
                <a:latin typeface="Georgia"/>
                <a:cs typeface="Georgia"/>
              </a:rPr>
              <a:t>be  </a:t>
            </a:r>
            <a:r>
              <a:rPr sz="2600" spc="-35" dirty="0">
                <a:latin typeface="Georgia"/>
                <a:cs typeface="Georgia"/>
              </a:rPr>
              <a:t>present </a:t>
            </a:r>
            <a:r>
              <a:rPr sz="2600" spc="-25" dirty="0">
                <a:latin typeface="Georgia"/>
                <a:cs typeface="Georgia"/>
              </a:rPr>
              <a:t>in </a:t>
            </a:r>
            <a:r>
              <a:rPr sz="2600" spc="-30" dirty="0">
                <a:latin typeface="Georgia"/>
                <a:cs typeface="Georgia"/>
              </a:rPr>
              <a:t>some </a:t>
            </a:r>
            <a:r>
              <a:rPr sz="2600" spc="-15" dirty="0">
                <a:latin typeface="Georgia"/>
                <a:cs typeface="Georgia"/>
              </a:rPr>
              <a:t>type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155" dirty="0">
                <a:latin typeface="Georgia"/>
                <a:cs typeface="Georgia"/>
              </a:rPr>
              <a:t>F</a:t>
            </a:r>
            <a:r>
              <a:rPr sz="2600" spc="-180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circuits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7277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25" dirty="0"/>
              <a:t>CLOSED</a:t>
            </a:r>
            <a:r>
              <a:rPr sz="5000" spc="-55" dirty="0"/>
              <a:t> </a:t>
            </a:r>
            <a:r>
              <a:rPr sz="5000" spc="-15" dirty="0"/>
              <a:t>CIRCUIT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7918450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75" dirty="0">
                <a:latin typeface="Georgia"/>
                <a:cs typeface="Georgia"/>
              </a:rPr>
              <a:t>In </a:t>
            </a:r>
            <a:r>
              <a:rPr sz="2600" spc="-30" dirty="0">
                <a:latin typeface="Georgia"/>
                <a:cs typeface="Georgia"/>
              </a:rPr>
              <a:t>human </a:t>
            </a:r>
            <a:r>
              <a:rPr sz="2600" spc="-60" dirty="0">
                <a:latin typeface="Georgia"/>
                <a:cs typeface="Georgia"/>
              </a:rPr>
              <a:t>being`s </a:t>
            </a:r>
            <a:r>
              <a:rPr sz="2600" spc="-25" dirty="0">
                <a:latin typeface="Georgia"/>
                <a:cs typeface="Georgia"/>
              </a:rPr>
              <a:t>this </a:t>
            </a:r>
            <a:r>
              <a:rPr sz="2600" spc="-10" dirty="0">
                <a:latin typeface="Georgia"/>
                <a:cs typeface="Georgia"/>
              </a:rPr>
              <a:t>technique </a:t>
            </a:r>
            <a:r>
              <a:rPr sz="2600" spc="-60" dirty="0">
                <a:latin typeface="Georgia"/>
                <a:cs typeface="Georgia"/>
              </a:rPr>
              <a:t>was </a:t>
            </a:r>
            <a:r>
              <a:rPr sz="2600" spc="-30" dirty="0">
                <a:latin typeface="Georgia"/>
                <a:cs typeface="Georgia"/>
              </a:rPr>
              <a:t>used by </a:t>
            </a:r>
            <a:r>
              <a:rPr sz="2600" spc="-135" dirty="0">
                <a:latin typeface="Georgia"/>
                <a:cs typeface="Georgia"/>
              </a:rPr>
              <a:t>Water`s  </a:t>
            </a:r>
            <a:r>
              <a:rPr sz="2600" spc="-25" dirty="0">
                <a:latin typeface="Georgia"/>
                <a:cs typeface="Georgia"/>
              </a:rPr>
              <a:t>in </a:t>
            </a:r>
            <a:r>
              <a:rPr sz="2600" spc="-220" dirty="0">
                <a:latin typeface="Georgia"/>
                <a:cs typeface="Georgia"/>
              </a:rPr>
              <a:t>1923</a:t>
            </a:r>
            <a:endParaRPr sz="2600">
              <a:latin typeface="Georgia"/>
              <a:cs typeface="Georgia"/>
            </a:endParaRPr>
          </a:p>
          <a:p>
            <a:pPr marL="286385" marR="36703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75" dirty="0">
                <a:latin typeface="Georgia"/>
                <a:cs typeface="Georgia"/>
              </a:rPr>
              <a:t>In </a:t>
            </a:r>
            <a:r>
              <a:rPr sz="2600" spc="-25" dirty="0">
                <a:latin typeface="Georgia"/>
                <a:cs typeface="Georgia"/>
              </a:rPr>
              <a:t>this </a:t>
            </a:r>
            <a:r>
              <a:rPr sz="2600" spc="-45" dirty="0">
                <a:latin typeface="Georgia"/>
                <a:cs typeface="Georgia"/>
              </a:rPr>
              <a:t>system </a:t>
            </a:r>
            <a:r>
              <a:rPr sz="2600" spc="-10" dirty="0">
                <a:latin typeface="Georgia"/>
                <a:cs typeface="Georgia"/>
              </a:rPr>
              <a:t>no </a:t>
            </a:r>
            <a:r>
              <a:rPr sz="2600" spc="-45" dirty="0">
                <a:latin typeface="Georgia"/>
                <a:cs typeface="Georgia"/>
              </a:rPr>
              <a:t>gas </a:t>
            </a:r>
            <a:r>
              <a:rPr sz="2600" spc="-35" dirty="0">
                <a:latin typeface="Georgia"/>
                <a:cs typeface="Georgia"/>
              </a:rPr>
              <a:t>escapes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spc="-30" dirty="0">
                <a:latin typeface="Georgia"/>
                <a:cs typeface="Georgia"/>
              </a:rPr>
              <a:t>atmosphere( </a:t>
            </a:r>
            <a:r>
              <a:rPr sz="2600" spc="-130" dirty="0">
                <a:latin typeface="Georgia"/>
                <a:cs typeface="Georgia"/>
              </a:rPr>
              <a:t>that`s  </a:t>
            </a:r>
            <a:r>
              <a:rPr sz="2600" spc="-35" dirty="0">
                <a:latin typeface="Georgia"/>
                <a:cs typeface="Georgia"/>
              </a:rPr>
              <a:t>why </a:t>
            </a:r>
            <a:r>
              <a:rPr sz="2600" spc="-20" dirty="0">
                <a:latin typeface="Georgia"/>
                <a:cs typeface="Georgia"/>
              </a:rPr>
              <a:t>called </a:t>
            </a:r>
            <a:r>
              <a:rPr sz="2600" spc="-65" dirty="0">
                <a:latin typeface="Georgia"/>
                <a:cs typeface="Georgia"/>
              </a:rPr>
              <a:t>as </a:t>
            </a:r>
            <a:r>
              <a:rPr sz="2600" spc="-20" dirty="0">
                <a:latin typeface="Georgia"/>
                <a:cs typeface="Georgia"/>
              </a:rPr>
              <a:t>closed circuit)</a:t>
            </a:r>
            <a:r>
              <a:rPr sz="2600" spc="-204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,</a:t>
            </a:r>
            <a:endParaRPr sz="2600">
              <a:latin typeface="Georgia"/>
              <a:cs typeface="Georgia"/>
            </a:endParaRPr>
          </a:p>
          <a:p>
            <a:pPr marL="286385" marR="280035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55" dirty="0">
                <a:latin typeface="Georgia"/>
                <a:cs typeface="Georgia"/>
              </a:rPr>
              <a:t>Exhaled </a:t>
            </a:r>
            <a:r>
              <a:rPr sz="2600" spc="-45" dirty="0">
                <a:latin typeface="Georgia"/>
                <a:cs typeface="Georgia"/>
              </a:rPr>
              <a:t>gases </a:t>
            </a:r>
            <a:r>
              <a:rPr sz="2600" spc="-40" dirty="0">
                <a:latin typeface="Georgia"/>
                <a:cs typeface="Georgia"/>
              </a:rPr>
              <a:t>after </a:t>
            </a:r>
            <a:r>
              <a:rPr sz="2600" spc="-30" dirty="0">
                <a:latin typeface="Georgia"/>
                <a:cs typeface="Georgia"/>
              </a:rPr>
              <a:t>absorption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30" dirty="0">
                <a:latin typeface="Georgia"/>
                <a:cs typeface="Georgia"/>
              </a:rPr>
              <a:t>carbon </a:t>
            </a:r>
            <a:r>
              <a:rPr sz="2600" spc="-40" dirty="0">
                <a:latin typeface="Georgia"/>
                <a:cs typeface="Georgia"/>
              </a:rPr>
              <a:t>dioxide </a:t>
            </a:r>
            <a:r>
              <a:rPr sz="2600" spc="-190" dirty="0">
                <a:latin typeface="Georgia"/>
                <a:cs typeface="Georgia"/>
              </a:rPr>
              <a:t>are  </a:t>
            </a:r>
            <a:r>
              <a:rPr sz="2600" spc="-35" dirty="0">
                <a:latin typeface="Georgia"/>
                <a:cs typeface="Georgia"/>
              </a:rPr>
              <a:t>re-inhaled </a:t>
            </a:r>
            <a:r>
              <a:rPr sz="2600" spc="-30" dirty="0">
                <a:latin typeface="Georgia"/>
                <a:cs typeface="Georgia"/>
              </a:rPr>
              <a:t>by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20" dirty="0">
                <a:latin typeface="Georgia"/>
                <a:cs typeface="Georgia"/>
              </a:rPr>
              <a:t>patient</a:t>
            </a:r>
            <a:r>
              <a:rPr sz="2600" spc="-130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.</a:t>
            </a:r>
            <a:endParaRPr sz="2600">
              <a:latin typeface="Georgia"/>
              <a:cs typeface="Georgia"/>
            </a:endParaRPr>
          </a:p>
          <a:p>
            <a:pPr marL="286385" marR="67564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  <a:tab pos="4160520" algn="l"/>
              </a:tabLst>
            </a:pPr>
            <a:r>
              <a:rPr sz="2600" spc="-60" dirty="0">
                <a:latin typeface="Georgia"/>
                <a:cs typeface="Georgia"/>
              </a:rPr>
              <a:t>Same </a:t>
            </a:r>
            <a:r>
              <a:rPr sz="2600" spc="-45" dirty="0">
                <a:latin typeface="Georgia"/>
                <a:cs typeface="Georgia"/>
              </a:rPr>
              <a:t>gases </a:t>
            </a:r>
            <a:r>
              <a:rPr sz="2600" spc="-25" dirty="0">
                <a:latin typeface="Georgia"/>
                <a:cs typeface="Georgia"/>
              </a:rPr>
              <a:t>can</a:t>
            </a:r>
            <a:r>
              <a:rPr sz="2600" spc="-114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be</a:t>
            </a:r>
            <a:r>
              <a:rPr sz="2600" spc="-75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re-used	</a:t>
            </a:r>
            <a:r>
              <a:rPr sz="2600" spc="-45" dirty="0">
                <a:latin typeface="Georgia"/>
                <a:cs typeface="Georgia"/>
              </a:rPr>
              <a:t>very </a:t>
            </a:r>
            <a:r>
              <a:rPr sz="2600" spc="-30" dirty="0">
                <a:latin typeface="Georgia"/>
                <a:cs typeface="Georgia"/>
              </a:rPr>
              <a:t>low </a:t>
            </a:r>
            <a:r>
              <a:rPr sz="2600" dirty="0">
                <a:latin typeface="Georgia"/>
                <a:cs typeface="Georgia"/>
              </a:rPr>
              <a:t>flows </a:t>
            </a:r>
            <a:r>
              <a:rPr sz="2600" spc="-60" dirty="0">
                <a:latin typeface="Georgia"/>
                <a:cs typeface="Georgia"/>
              </a:rPr>
              <a:t>are  </a:t>
            </a:r>
            <a:r>
              <a:rPr sz="2600" spc="-20" dirty="0">
                <a:latin typeface="Georgia"/>
                <a:cs typeface="Georgia"/>
              </a:rPr>
              <a:t>sufficient </a:t>
            </a:r>
            <a:r>
              <a:rPr sz="2600" spc="-35" dirty="0">
                <a:latin typeface="Georgia"/>
                <a:cs typeface="Georgia"/>
              </a:rPr>
              <a:t>therefore anaesthesia </a:t>
            </a:r>
            <a:r>
              <a:rPr sz="2600" spc="-40" dirty="0">
                <a:latin typeface="Georgia"/>
                <a:cs typeface="Georgia"/>
              </a:rPr>
              <a:t>given </a:t>
            </a:r>
            <a:r>
              <a:rPr sz="2600" spc="-5" dirty="0">
                <a:latin typeface="Georgia"/>
                <a:cs typeface="Georgia"/>
              </a:rPr>
              <a:t>with</a:t>
            </a:r>
            <a:r>
              <a:rPr sz="2600" spc="-350" dirty="0">
                <a:latin typeface="Georgia"/>
                <a:cs typeface="Georgia"/>
              </a:rPr>
              <a:t> </a:t>
            </a:r>
            <a:r>
              <a:rPr sz="2600" spc="-20" dirty="0">
                <a:latin typeface="Georgia"/>
                <a:cs typeface="Georgia"/>
              </a:rPr>
              <a:t>closed  circuit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20" dirty="0">
                <a:latin typeface="Georgia"/>
                <a:cs typeface="Georgia"/>
              </a:rPr>
              <a:t>called </a:t>
            </a:r>
            <a:r>
              <a:rPr sz="2600" spc="-65" dirty="0">
                <a:latin typeface="Georgia"/>
                <a:cs typeface="Georgia"/>
              </a:rPr>
              <a:t>as </a:t>
            </a:r>
            <a:r>
              <a:rPr sz="2600" spc="-30" dirty="0">
                <a:latin typeface="Georgia"/>
                <a:cs typeface="Georgia"/>
              </a:rPr>
              <a:t>low </a:t>
            </a:r>
            <a:r>
              <a:rPr sz="2600" spc="20" dirty="0">
                <a:latin typeface="Georgia"/>
                <a:cs typeface="Georgia"/>
              </a:rPr>
              <a:t>flow</a:t>
            </a:r>
            <a:r>
              <a:rPr sz="2600" spc="-254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anaesthesia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699592"/>
            <a:ext cx="6828155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75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3200" spc="-40" dirty="0">
                <a:latin typeface="Georgia"/>
                <a:cs typeface="Georgia"/>
              </a:rPr>
              <a:t>There </a:t>
            </a:r>
            <a:r>
              <a:rPr sz="3200" spc="-75" dirty="0">
                <a:latin typeface="Georgia"/>
                <a:cs typeface="Georgia"/>
              </a:rPr>
              <a:t>are </a:t>
            </a:r>
            <a:r>
              <a:rPr sz="3200" spc="-25" dirty="0">
                <a:latin typeface="Georgia"/>
                <a:cs typeface="Georgia"/>
              </a:rPr>
              <a:t>two </a:t>
            </a:r>
            <a:r>
              <a:rPr sz="3200" spc="-35" dirty="0">
                <a:latin typeface="Georgia"/>
                <a:cs typeface="Georgia"/>
              </a:rPr>
              <a:t>types </a:t>
            </a:r>
            <a:r>
              <a:rPr sz="3200" spc="-20" dirty="0">
                <a:latin typeface="Georgia"/>
                <a:cs typeface="Georgia"/>
              </a:rPr>
              <a:t>of closed</a:t>
            </a:r>
            <a:r>
              <a:rPr sz="3200" spc="-295" dirty="0">
                <a:latin typeface="Georgia"/>
                <a:cs typeface="Georgia"/>
              </a:rPr>
              <a:t> </a:t>
            </a:r>
            <a:r>
              <a:rPr sz="3200" spc="-100" dirty="0">
                <a:latin typeface="Georgia"/>
                <a:cs typeface="Georgia"/>
              </a:rPr>
              <a:t>circuits:</a:t>
            </a:r>
            <a:endParaRPr sz="3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7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tabLst>
                <a:tab pos="629920" algn="l"/>
              </a:tabLst>
            </a:pPr>
            <a:r>
              <a:rPr sz="3000" spc="-190" dirty="0">
                <a:solidFill>
                  <a:srgbClr val="0AD0D9"/>
                </a:solidFill>
                <a:latin typeface="Georgia"/>
                <a:cs typeface="Georgia"/>
              </a:rPr>
              <a:t>1.	</a:t>
            </a:r>
            <a:r>
              <a:rPr sz="3200" spc="-135" dirty="0">
                <a:solidFill>
                  <a:srgbClr val="FF0000"/>
                </a:solidFill>
                <a:latin typeface="Georgia"/>
                <a:cs typeface="Georgia"/>
              </a:rPr>
              <a:t>CIRCLE </a:t>
            </a:r>
            <a:r>
              <a:rPr sz="3200" spc="-145" dirty="0">
                <a:solidFill>
                  <a:srgbClr val="FF0000"/>
                </a:solidFill>
                <a:latin typeface="Georgia"/>
                <a:cs typeface="Georgia"/>
              </a:rPr>
              <a:t>SYSTEM: </a:t>
            </a:r>
            <a:r>
              <a:rPr sz="3200" spc="-35" dirty="0">
                <a:latin typeface="Georgia"/>
                <a:cs typeface="Georgia"/>
              </a:rPr>
              <a:t>commonly</a:t>
            </a:r>
            <a:r>
              <a:rPr sz="3200" spc="155" dirty="0">
                <a:latin typeface="Georgia"/>
                <a:cs typeface="Georgia"/>
              </a:rPr>
              <a:t> </a:t>
            </a:r>
            <a:r>
              <a:rPr sz="3200" spc="-40" dirty="0">
                <a:latin typeface="Georgia"/>
                <a:cs typeface="Georgia"/>
              </a:rPr>
              <a:t>used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3626307"/>
            <a:ext cx="66636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  <a:tab pos="4279900" algn="l"/>
              </a:tabLst>
            </a:pPr>
            <a:r>
              <a:rPr sz="3000" spc="-120" dirty="0">
                <a:solidFill>
                  <a:srgbClr val="0AD0D9"/>
                </a:solidFill>
                <a:latin typeface="Georgia"/>
                <a:cs typeface="Georgia"/>
              </a:rPr>
              <a:t>2.	</a:t>
            </a:r>
            <a:r>
              <a:rPr sz="3200" spc="65" dirty="0">
                <a:solidFill>
                  <a:srgbClr val="FF0000"/>
                </a:solidFill>
                <a:latin typeface="Georgia"/>
                <a:cs typeface="Georgia"/>
              </a:rPr>
              <a:t>TO </a:t>
            </a:r>
            <a:r>
              <a:rPr sz="3200" spc="-105" dirty="0">
                <a:solidFill>
                  <a:srgbClr val="FF0000"/>
                </a:solidFill>
                <a:latin typeface="Georgia"/>
                <a:cs typeface="Georgia"/>
              </a:rPr>
              <a:t>&amp;</a:t>
            </a:r>
            <a:r>
              <a:rPr sz="3200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spc="-105" dirty="0">
                <a:solidFill>
                  <a:srgbClr val="FF0000"/>
                </a:solidFill>
                <a:latin typeface="Georgia"/>
                <a:cs typeface="Georgia"/>
              </a:rPr>
              <a:t>FRO</a:t>
            </a:r>
            <a:r>
              <a:rPr sz="3200" spc="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3200" spc="-140" dirty="0">
                <a:solidFill>
                  <a:srgbClr val="FF0000"/>
                </a:solidFill>
                <a:latin typeface="Georgia"/>
                <a:cs typeface="Georgia"/>
              </a:rPr>
              <a:t>SYSTEM;	</a:t>
            </a:r>
            <a:r>
              <a:rPr sz="3200" spc="-15" dirty="0">
                <a:latin typeface="Georgia"/>
                <a:cs typeface="Georgia"/>
              </a:rPr>
              <a:t>no </a:t>
            </a:r>
            <a:r>
              <a:rPr sz="3200" spc="-55" dirty="0">
                <a:latin typeface="Georgia"/>
                <a:cs typeface="Georgia"/>
              </a:rPr>
              <a:t>more</a:t>
            </a:r>
            <a:r>
              <a:rPr sz="3200" spc="-204" dirty="0">
                <a:latin typeface="Georgia"/>
                <a:cs typeface="Georgia"/>
              </a:rPr>
              <a:t> </a:t>
            </a:r>
            <a:r>
              <a:rPr sz="3200" spc="-40" dirty="0">
                <a:latin typeface="Georgia"/>
                <a:cs typeface="Georgia"/>
              </a:rPr>
              <a:t>used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8759" y="327406"/>
            <a:ext cx="5628641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5" dirty="0">
                <a:solidFill>
                  <a:srgbClr val="FF0000"/>
                </a:solidFill>
              </a:rPr>
              <a:t>CIRCLE</a:t>
            </a:r>
            <a:r>
              <a:rPr sz="5000" spc="-65" dirty="0">
                <a:solidFill>
                  <a:srgbClr val="FF0000"/>
                </a:solidFill>
              </a:rPr>
              <a:t> </a:t>
            </a:r>
            <a:r>
              <a:rPr sz="5000" spc="-25" dirty="0">
                <a:solidFill>
                  <a:srgbClr val="FF0000"/>
                </a:solidFill>
              </a:rPr>
              <a:t>SYSTEM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258267" y="1208354"/>
            <a:ext cx="8206105" cy="3752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1955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15" dirty="0">
                <a:latin typeface="Georgia"/>
                <a:cs typeface="Georgia"/>
              </a:rPr>
              <a:t>The </a:t>
            </a:r>
            <a:r>
              <a:rPr sz="2600" spc="-25" dirty="0">
                <a:latin typeface="Georgia"/>
                <a:cs typeface="Georgia"/>
              </a:rPr>
              <a:t>exhaled </a:t>
            </a:r>
            <a:r>
              <a:rPr sz="2600" spc="-45" dirty="0">
                <a:latin typeface="Georgia"/>
                <a:cs typeface="Georgia"/>
              </a:rPr>
              <a:t>gases </a:t>
            </a:r>
            <a:r>
              <a:rPr sz="2600" spc="-20" dirty="0">
                <a:latin typeface="Georgia"/>
                <a:cs typeface="Georgia"/>
              </a:rPr>
              <a:t>of patient through </a:t>
            </a:r>
            <a:r>
              <a:rPr sz="2600" spc="-45" dirty="0">
                <a:latin typeface="Georgia"/>
                <a:cs typeface="Georgia"/>
              </a:rPr>
              <a:t>expiratory </a:t>
            </a:r>
            <a:r>
              <a:rPr sz="2600" spc="-20" dirty="0">
                <a:latin typeface="Georgia"/>
                <a:cs typeface="Georgia"/>
              </a:rPr>
              <a:t>limb  </a:t>
            </a:r>
            <a:r>
              <a:rPr sz="2600" spc="-35" dirty="0">
                <a:latin typeface="Georgia"/>
                <a:cs typeface="Georgia"/>
              </a:rPr>
              <a:t>reaches </a:t>
            </a:r>
            <a:r>
              <a:rPr sz="2600" spc="-30" dirty="0">
                <a:latin typeface="Georgia"/>
                <a:cs typeface="Georgia"/>
              </a:rPr>
              <a:t>sodalime </a:t>
            </a:r>
            <a:r>
              <a:rPr sz="2600" spc="-35" dirty="0">
                <a:latin typeface="Georgia"/>
                <a:cs typeface="Georgia"/>
              </a:rPr>
              <a:t>canister </a:t>
            </a:r>
            <a:r>
              <a:rPr sz="2600" spc="-25" dirty="0">
                <a:latin typeface="Georgia"/>
                <a:cs typeface="Georgia"/>
              </a:rPr>
              <a:t>containing </a:t>
            </a:r>
            <a:r>
              <a:rPr sz="2600" spc="-30" dirty="0">
                <a:latin typeface="Georgia"/>
                <a:cs typeface="Georgia"/>
              </a:rPr>
              <a:t>sodalime </a:t>
            </a:r>
            <a:r>
              <a:rPr sz="2600" spc="-10" dirty="0">
                <a:latin typeface="Georgia"/>
                <a:cs typeface="Georgia"/>
              </a:rPr>
              <a:t>which  </a:t>
            </a:r>
            <a:r>
              <a:rPr sz="2600" spc="-45" dirty="0">
                <a:latin typeface="Georgia"/>
                <a:cs typeface="Georgia"/>
              </a:rPr>
              <a:t>absorbs </a:t>
            </a:r>
            <a:r>
              <a:rPr sz="2600" spc="-30" dirty="0">
                <a:latin typeface="Georgia"/>
                <a:cs typeface="Georgia"/>
              </a:rPr>
              <a:t>carbon </a:t>
            </a:r>
            <a:r>
              <a:rPr sz="2600" spc="-40" dirty="0">
                <a:latin typeface="Georgia"/>
                <a:cs typeface="Georgia"/>
              </a:rPr>
              <a:t>dioxide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45" dirty="0">
                <a:latin typeface="Georgia"/>
                <a:cs typeface="Georgia"/>
              </a:rPr>
              <a:t>same gases </a:t>
            </a:r>
            <a:r>
              <a:rPr sz="2600" spc="-25" dirty="0">
                <a:latin typeface="Georgia"/>
                <a:cs typeface="Georgia"/>
              </a:rPr>
              <a:t>can </a:t>
            </a:r>
            <a:r>
              <a:rPr sz="2600" spc="-10" dirty="0">
                <a:latin typeface="Georgia"/>
                <a:cs typeface="Georgia"/>
              </a:rPr>
              <a:t>be  </a:t>
            </a:r>
            <a:r>
              <a:rPr sz="2600" spc="-40" dirty="0">
                <a:latin typeface="Georgia"/>
                <a:cs typeface="Georgia"/>
              </a:rPr>
              <a:t>reused. </a:t>
            </a:r>
            <a:r>
              <a:rPr sz="2600" spc="-45" dirty="0">
                <a:latin typeface="Georgia"/>
                <a:cs typeface="Georgia"/>
              </a:rPr>
              <a:t>Since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45" dirty="0">
                <a:latin typeface="Georgia"/>
                <a:cs typeface="Georgia"/>
              </a:rPr>
              <a:t>same gases </a:t>
            </a:r>
            <a:r>
              <a:rPr sz="2600" spc="-60" dirty="0">
                <a:latin typeface="Georgia"/>
                <a:cs typeface="Georgia"/>
              </a:rPr>
              <a:t>are </a:t>
            </a:r>
            <a:r>
              <a:rPr sz="2600" spc="-30" dirty="0">
                <a:latin typeface="Georgia"/>
                <a:cs typeface="Georgia"/>
              </a:rPr>
              <a:t>in </a:t>
            </a:r>
            <a:r>
              <a:rPr sz="2600" spc="-25" dirty="0">
                <a:latin typeface="Georgia"/>
                <a:cs typeface="Georgia"/>
              </a:rPr>
              <a:t>circulation </a:t>
            </a:r>
            <a:r>
              <a:rPr sz="2600" spc="-10" dirty="0">
                <a:latin typeface="Georgia"/>
                <a:cs typeface="Georgia"/>
              </a:rPr>
              <a:t>they</a:t>
            </a:r>
            <a:r>
              <a:rPr sz="2600" spc="-365" dirty="0">
                <a:latin typeface="Georgia"/>
                <a:cs typeface="Georgia"/>
              </a:rPr>
              <a:t> </a:t>
            </a:r>
            <a:r>
              <a:rPr sz="2600" spc="-60" dirty="0">
                <a:latin typeface="Georgia"/>
                <a:cs typeface="Georgia"/>
              </a:rPr>
              <a:t>are  </a:t>
            </a:r>
            <a:r>
              <a:rPr sz="2600" spc="-20" dirty="0">
                <a:latin typeface="Georgia"/>
                <a:cs typeface="Georgia"/>
              </a:rPr>
              <a:t>called </a:t>
            </a:r>
            <a:r>
              <a:rPr sz="2600" spc="-65" dirty="0">
                <a:latin typeface="Georgia"/>
                <a:cs typeface="Georgia"/>
              </a:rPr>
              <a:t>as </a:t>
            </a:r>
            <a:r>
              <a:rPr sz="2600" spc="-25" dirty="0">
                <a:latin typeface="Georgia"/>
                <a:cs typeface="Georgia"/>
              </a:rPr>
              <a:t>circle</a:t>
            </a:r>
            <a:r>
              <a:rPr sz="2600" spc="-185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system.</a:t>
            </a:r>
            <a:endParaRPr sz="2600">
              <a:latin typeface="Georgia"/>
              <a:cs typeface="Georgia"/>
            </a:endParaRPr>
          </a:p>
          <a:p>
            <a:pPr marL="287020" marR="10033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15" dirty="0">
                <a:latin typeface="Georgia"/>
                <a:cs typeface="Georgia"/>
              </a:rPr>
              <a:t>The </a:t>
            </a:r>
            <a:r>
              <a:rPr sz="2600" spc="-40" dirty="0">
                <a:latin typeface="Georgia"/>
                <a:cs typeface="Georgia"/>
              </a:rPr>
              <a:t>advantage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10" dirty="0">
                <a:latin typeface="Georgia"/>
                <a:cs typeface="Georgia"/>
              </a:rPr>
              <a:t>that </a:t>
            </a:r>
            <a:r>
              <a:rPr sz="2600" spc="-5" dirty="0">
                <a:latin typeface="Georgia"/>
                <a:cs typeface="Georgia"/>
              </a:rPr>
              <a:t>it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45" dirty="0">
                <a:latin typeface="Georgia"/>
                <a:cs typeface="Georgia"/>
              </a:rPr>
              <a:t>very </a:t>
            </a:r>
            <a:r>
              <a:rPr sz="2600" spc="-20" dirty="0">
                <a:latin typeface="Georgia"/>
                <a:cs typeface="Georgia"/>
              </a:rPr>
              <a:t>economical </a:t>
            </a:r>
            <a:r>
              <a:rPr sz="2600" spc="-15" dirty="0">
                <a:latin typeface="Georgia"/>
                <a:cs typeface="Georgia"/>
              </a:rPr>
              <a:t>( </a:t>
            </a:r>
            <a:r>
              <a:rPr sz="2600" spc="-45" dirty="0">
                <a:latin typeface="Georgia"/>
                <a:cs typeface="Georgia"/>
              </a:rPr>
              <a:t>same </a:t>
            </a:r>
            <a:r>
              <a:rPr sz="2600" spc="-125" dirty="0">
                <a:latin typeface="Georgia"/>
                <a:cs typeface="Georgia"/>
              </a:rPr>
              <a:t>gases 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25" dirty="0">
                <a:latin typeface="Georgia"/>
                <a:cs typeface="Georgia"/>
              </a:rPr>
              <a:t>inhalational </a:t>
            </a:r>
            <a:r>
              <a:rPr sz="2600" spc="-35" dirty="0">
                <a:latin typeface="Georgia"/>
                <a:cs typeface="Georgia"/>
              </a:rPr>
              <a:t>agents </a:t>
            </a:r>
            <a:r>
              <a:rPr sz="2600" spc="-25" dirty="0">
                <a:latin typeface="Georgia"/>
                <a:cs typeface="Georgia"/>
              </a:rPr>
              <a:t>can </a:t>
            </a:r>
            <a:r>
              <a:rPr sz="2600" spc="-10" dirty="0">
                <a:latin typeface="Georgia"/>
                <a:cs typeface="Georgia"/>
              </a:rPr>
              <a:t>be</a:t>
            </a:r>
            <a:r>
              <a:rPr sz="2600" spc="-130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reused)</a:t>
            </a:r>
            <a:endParaRPr sz="2600">
              <a:latin typeface="Georgia"/>
              <a:cs typeface="Georgia"/>
            </a:endParaRPr>
          </a:p>
          <a:p>
            <a:pPr marL="287020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15" dirty="0">
                <a:latin typeface="Georgia"/>
                <a:cs typeface="Georgia"/>
              </a:rPr>
              <a:t>The </a:t>
            </a:r>
            <a:r>
              <a:rPr sz="2600" spc="-35" dirty="0">
                <a:latin typeface="Georgia"/>
                <a:cs typeface="Georgia"/>
              </a:rPr>
              <a:t>canister </a:t>
            </a:r>
            <a:r>
              <a:rPr sz="2600" spc="-60" dirty="0">
                <a:latin typeface="Georgia"/>
                <a:cs typeface="Georgia"/>
              </a:rPr>
              <a:t>are </a:t>
            </a:r>
            <a:r>
              <a:rPr sz="2600" spc="-35" dirty="0">
                <a:latin typeface="Georgia"/>
                <a:cs typeface="Georgia"/>
              </a:rPr>
              <a:t>made </a:t>
            </a:r>
            <a:r>
              <a:rPr sz="2600" spc="-25" dirty="0">
                <a:latin typeface="Georgia"/>
                <a:cs typeface="Georgia"/>
              </a:rPr>
              <a:t>up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45" dirty="0">
                <a:latin typeface="Georgia"/>
                <a:cs typeface="Georgia"/>
              </a:rPr>
              <a:t>transparent </a:t>
            </a:r>
            <a:r>
              <a:rPr sz="2600" spc="-25" dirty="0">
                <a:latin typeface="Georgia"/>
                <a:cs typeface="Georgia"/>
              </a:rPr>
              <a:t>plastic </a:t>
            </a:r>
            <a:r>
              <a:rPr sz="2600" spc="-90" dirty="0">
                <a:latin typeface="Georgia"/>
                <a:cs typeface="Georgia"/>
              </a:rPr>
              <a:t>material 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60" dirty="0">
                <a:latin typeface="Georgia"/>
                <a:cs typeface="Georgia"/>
              </a:rPr>
              <a:t>have </a:t>
            </a:r>
            <a:r>
              <a:rPr sz="2600" spc="-20" dirty="0">
                <a:latin typeface="Georgia"/>
                <a:cs typeface="Georgia"/>
              </a:rPr>
              <a:t>capacity of </a:t>
            </a:r>
            <a:r>
              <a:rPr sz="2600" spc="-90" dirty="0">
                <a:latin typeface="Georgia"/>
                <a:cs typeface="Georgia"/>
              </a:rPr>
              <a:t>4</a:t>
            </a:r>
            <a:r>
              <a:rPr sz="2600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lb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8758" y="516127"/>
            <a:ext cx="9210042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67250" algn="l"/>
              </a:tabLst>
            </a:pPr>
            <a:r>
              <a:rPr sz="5000" spc="-5" dirty="0"/>
              <a:t>CARBO</a:t>
            </a:r>
            <a:r>
              <a:rPr sz="5000" dirty="0"/>
              <a:t>N</a:t>
            </a:r>
            <a:r>
              <a:rPr sz="5000" spc="-30" dirty="0"/>
              <a:t> </a:t>
            </a:r>
            <a:r>
              <a:rPr sz="5000" spc="-5" dirty="0"/>
              <a:t>DI</a:t>
            </a:r>
            <a:r>
              <a:rPr sz="5000" spc="-150" dirty="0"/>
              <a:t>O</a:t>
            </a:r>
            <a:r>
              <a:rPr sz="5000" spc="-5" dirty="0"/>
              <a:t>XID</a:t>
            </a:r>
            <a:r>
              <a:rPr sz="5000" dirty="0"/>
              <a:t>E	ABSOR</a:t>
            </a:r>
            <a:r>
              <a:rPr sz="5000" spc="-50" dirty="0"/>
              <a:t>B</a:t>
            </a:r>
            <a:r>
              <a:rPr sz="5000" dirty="0"/>
              <a:t>ANT</a:t>
            </a:r>
            <a:endParaRPr sz="5000"/>
          </a:p>
        </p:txBody>
      </p:sp>
      <p:sp>
        <p:nvSpPr>
          <p:cNvPr id="8" name="object 8"/>
          <p:cNvSpPr txBox="1">
            <a:spLocks noGrp="1"/>
          </p:cNvSpPr>
          <p:nvPr>
            <p:ph idx="1"/>
          </p:nvPr>
        </p:nvSpPr>
        <p:spPr>
          <a:xfrm>
            <a:off x="457200" y="1935480"/>
            <a:ext cx="8229600" cy="232371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pc="-80" dirty="0"/>
              <a:t>SODALIME:</a:t>
            </a:r>
          </a:p>
          <a:p>
            <a:pPr marL="287020" marR="5080" indent="-274320">
              <a:lnSpc>
                <a:spcPct val="100000"/>
              </a:lnSpc>
              <a:spcBef>
                <a:spcPts val="625"/>
              </a:spcBef>
            </a:pPr>
            <a:r>
              <a:rPr spc="-55" dirty="0">
                <a:solidFill>
                  <a:srgbClr val="000000"/>
                </a:solidFill>
              </a:rPr>
              <a:t>Soda </a:t>
            </a:r>
            <a:r>
              <a:rPr spc="-25" dirty="0">
                <a:solidFill>
                  <a:srgbClr val="000000"/>
                </a:solidFill>
              </a:rPr>
              <a:t>lime </a:t>
            </a:r>
            <a:r>
              <a:rPr spc="-50" dirty="0">
                <a:solidFill>
                  <a:srgbClr val="000000"/>
                </a:solidFill>
              </a:rPr>
              <a:t>is </a:t>
            </a:r>
            <a:r>
              <a:rPr spc="-5" dirty="0">
                <a:solidFill>
                  <a:srgbClr val="000000"/>
                </a:solidFill>
              </a:rPr>
              <a:t>the </a:t>
            </a:r>
            <a:r>
              <a:rPr spc="-25" dirty="0">
                <a:solidFill>
                  <a:srgbClr val="000000"/>
                </a:solidFill>
              </a:rPr>
              <a:t>most commonly </a:t>
            </a:r>
            <a:r>
              <a:rPr spc="-30" dirty="0">
                <a:solidFill>
                  <a:srgbClr val="000000"/>
                </a:solidFill>
              </a:rPr>
              <a:t>used carbon</a:t>
            </a:r>
            <a:r>
              <a:rPr spc="-390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dioxide  </a:t>
            </a:r>
            <a:r>
              <a:rPr spc="-30" dirty="0">
                <a:solidFill>
                  <a:srgbClr val="000000"/>
                </a:solidFill>
              </a:rPr>
              <a:t>absorbent.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pc="-20" dirty="0"/>
              <a:t>COMPOSITION </a:t>
            </a:r>
            <a:r>
              <a:rPr dirty="0"/>
              <a:t>OF </a:t>
            </a:r>
            <a:r>
              <a:rPr spc="-70"/>
              <a:t>SODALIME</a:t>
            </a:r>
            <a:r>
              <a:rPr spc="-15"/>
              <a:t> </a:t>
            </a:r>
            <a:r>
              <a:rPr spc="-150"/>
              <a:t>:</a:t>
            </a:r>
            <a:endParaRPr lang="en-US" spc="-150" dirty="0"/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endParaRPr spc="-150" dirty="0"/>
          </a:p>
        </p:txBody>
      </p:sp>
      <p:sp>
        <p:nvSpPr>
          <p:cNvPr id="9" name="object 9"/>
          <p:cNvSpPr txBox="1"/>
          <p:nvPr/>
        </p:nvSpPr>
        <p:spPr>
          <a:xfrm>
            <a:off x="0" y="3733800"/>
            <a:ext cx="1686560" cy="9766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68935" indent="-35687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368935" algn="l"/>
                <a:tab pos="369570" algn="l"/>
              </a:tabLst>
            </a:pPr>
            <a:r>
              <a:rPr sz="2600" spc="-30">
                <a:latin typeface="Georgia"/>
                <a:cs typeface="Georgia"/>
              </a:rPr>
              <a:t>Ca(OH)2</a:t>
            </a:r>
            <a:endParaRPr sz="2600">
              <a:latin typeface="Georgia"/>
              <a:cs typeface="Georgia"/>
            </a:endParaRPr>
          </a:p>
          <a:p>
            <a:pPr marL="368935" indent="-35687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368935" algn="l"/>
                <a:tab pos="369570" algn="l"/>
              </a:tabLst>
            </a:pPr>
            <a:r>
              <a:rPr sz="2600" spc="-15" dirty="0">
                <a:latin typeface="Georgia"/>
                <a:cs typeface="Georgia"/>
              </a:rPr>
              <a:t>NaOH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19400" y="3657600"/>
            <a:ext cx="819150" cy="14522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spc="-150" dirty="0">
                <a:latin typeface="Georgia"/>
                <a:cs typeface="Georgia"/>
              </a:rPr>
              <a:t>:</a:t>
            </a:r>
            <a:r>
              <a:rPr sz="2600" spc="-65" dirty="0">
                <a:latin typeface="Georgia"/>
                <a:cs typeface="Georgia"/>
              </a:rPr>
              <a:t> </a:t>
            </a:r>
            <a:r>
              <a:rPr sz="2600" spc="-50" dirty="0">
                <a:latin typeface="Georgia"/>
                <a:cs typeface="Georgia"/>
              </a:rPr>
              <a:t>94%</a:t>
            </a:r>
            <a:endParaRPr sz="2600">
              <a:latin typeface="Georgia"/>
              <a:cs typeface="Georgia"/>
            </a:endParaRPr>
          </a:p>
          <a:p>
            <a:pPr marL="131445">
              <a:lnSpc>
                <a:spcPct val="100000"/>
              </a:lnSpc>
              <a:spcBef>
                <a:spcPts val="625"/>
              </a:spcBef>
            </a:pPr>
            <a:r>
              <a:rPr sz="2600" spc="-150" dirty="0">
                <a:latin typeface="Georgia"/>
                <a:cs typeface="Georgia"/>
              </a:rPr>
              <a:t>: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spc="-60" dirty="0">
                <a:latin typeface="Georgia"/>
                <a:cs typeface="Georgia"/>
              </a:rPr>
              <a:t>5%</a:t>
            </a:r>
            <a:endParaRPr sz="2600">
              <a:latin typeface="Georgia"/>
              <a:cs typeface="Georgia"/>
            </a:endParaRPr>
          </a:p>
          <a:p>
            <a:pPr marL="95250">
              <a:lnSpc>
                <a:spcPct val="100000"/>
              </a:lnSpc>
              <a:spcBef>
                <a:spcPts val="625"/>
              </a:spcBef>
            </a:pPr>
            <a:r>
              <a:rPr sz="2600" spc="-150" dirty="0">
                <a:latin typeface="Georgia"/>
                <a:cs typeface="Georgia"/>
              </a:rPr>
              <a:t>: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spc="-145" dirty="0">
                <a:latin typeface="Georgia"/>
                <a:cs typeface="Georgia"/>
              </a:rPr>
              <a:t>1%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0" y="4572000"/>
            <a:ext cx="1615440" cy="144655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600" spc="-55" dirty="0">
                <a:latin typeface="Georgia"/>
                <a:cs typeface="Georgia"/>
              </a:rPr>
              <a:t>KOH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286385" algn="l"/>
                <a:tab pos="287020" algn="l"/>
              </a:tabLst>
            </a:pPr>
            <a:endParaRPr lang="en-US" sz="2600" spc="-40" dirty="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600" spc="-40">
                <a:latin typeface="Georgia"/>
                <a:cs typeface="Georgia"/>
              </a:rPr>
              <a:t>Indic</a:t>
            </a:r>
            <a:r>
              <a:rPr sz="2600" spc="-55">
                <a:latin typeface="Georgia"/>
                <a:cs typeface="Georgia"/>
              </a:rPr>
              <a:t>a</a:t>
            </a:r>
            <a:r>
              <a:rPr sz="2600" spc="-15">
                <a:latin typeface="Georgia"/>
                <a:cs typeface="Georgia"/>
              </a:rPr>
              <a:t>t</a:t>
            </a:r>
            <a:r>
              <a:rPr sz="2600" spc="-35">
                <a:latin typeface="Georgia"/>
                <a:cs typeface="Georgia"/>
              </a:rPr>
              <a:t>or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0" y="6019800"/>
            <a:ext cx="501142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600" spc="-45" dirty="0">
                <a:latin typeface="Georgia"/>
                <a:cs typeface="Georgia"/>
              </a:rPr>
              <a:t>Silica </a:t>
            </a:r>
            <a:r>
              <a:rPr sz="2600" spc="-10" dirty="0">
                <a:latin typeface="Georgia"/>
                <a:cs typeface="Georgia"/>
              </a:rPr>
              <a:t>(to </a:t>
            </a:r>
            <a:r>
              <a:rPr sz="2600" spc="-40" dirty="0">
                <a:latin typeface="Georgia"/>
                <a:cs typeface="Georgia"/>
              </a:rPr>
              <a:t>prevent </a:t>
            </a:r>
            <a:r>
              <a:rPr sz="2600" spc="-25" dirty="0">
                <a:latin typeface="Georgia"/>
                <a:cs typeface="Georgia"/>
              </a:rPr>
              <a:t>dust</a:t>
            </a:r>
            <a:r>
              <a:rPr sz="2600" spc="-245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formation)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2930" y="54990"/>
            <a:ext cx="77704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COLOUR </a:t>
            </a:r>
            <a:r>
              <a:rPr spc="-60" dirty="0"/>
              <a:t>INDICATORS </a:t>
            </a:r>
            <a:r>
              <a:rPr spc="-5" dirty="0"/>
              <a:t>OF  </a:t>
            </a:r>
            <a:r>
              <a:rPr spc="-10" dirty="0"/>
              <a:t>SODALIME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8267" y="1418310"/>
            <a:ext cx="8606790" cy="525716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spc="-35" dirty="0">
                <a:latin typeface="Georgia"/>
                <a:cs typeface="Georgia"/>
              </a:rPr>
              <a:t>There </a:t>
            </a:r>
            <a:r>
              <a:rPr sz="2600" spc="-60" dirty="0">
                <a:latin typeface="Georgia"/>
                <a:cs typeface="Georgia"/>
              </a:rPr>
              <a:t>are </a:t>
            </a:r>
            <a:r>
              <a:rPr sz="2600" spc="-50" dirty="0">
                <a:latin typeface="Georgia"/>
                <a:cs typeface="Georgia"/>
              </a:rPr>
              <a:t>many </a:t>
            </a:r>
            <a:r>
              <a:rPr sz="2600" spc="-25" dirty="0">
                <a:latin typeface="Georgia"/>
                <a:cs typeface="Georgia"/>
              </a:rPr>
              <a:t>colour </a:t>
            </a:r>
            <a:r>
              <a:rPr sz="2600" spc="-35" dirty="0">
                <a:latin typeface="Georgia"/>
                <a:cs typeface="Georgia"/>
              </a:rPr>
              <a:t>indicators </a:t>
            </a:r>
            <a:r>
              <a:rPr sz="2600" spc="-30" dirty="0">
                <a:latin typeface="Georgia"/>
                <a:cs typeface="Georgia"/>
              </a:rPr>
              <a:t>used </a:t>
            </a:r>
            <a:r>
              <a:rPr sz="2600" spc="-5" dirty="0">
                <a:latin typeface="Georgia"/>
                <a:cs typeface="Georgia"/>
              </a:rPr>
              <a:t>with</a:t>
            </a:r>
            <a:r>
              <a:rPr sz="2600" spc="-310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sodalime</a:t>
            </a:r>
            <a:endParaRPr sz="2600">
              <a:latin typeface="Georgia"/>
              <a:cs typeface="Georgia"/>
            </a:endParaRPr>
          </a:p>
          <a:p>
            <a:pPr marL="527685" marR="696595" indent="-5156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60" dirty="0">
                <a:solidFill>
                  <a:srgbClr val="FF0000"/>
                </a:solidFill>
                <a:latin typeface="Georgia"/>
                <a:cs typeface="Georgia"/>
              </a:rPr>
              <a:t>Ethyl </a:t>
            </a:r>
            <a:r>
              <a:rPr sz="2600" spc="-30" dirty="0">
                <a:solidFill>
                  <a:srgbClr val="FF0000"/>
                </a:solidFill>
                <a:latin typeface="Georgia"/>
                <a:cs typeface="Georgia"/>
              </a:rPr>
              <a:t>violet: </a:t>
            </a:r>
            <a:r>
              <a:rPr sz="2600" spc="-10" dirty="0">
                <a:latin typeface="Georgia"/>
                <a:cs typeface="Georgia"/>
              </a:rPr>
              <a:t>which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20" dirty="0">
                <a:latin typeface="Georgia"/>
                <a:cs typeface="Georgia"/>
              </a:rPr>
              <a:t>white when </a:t>
            </a:r>
            <a:r>
              <a:rPr sz="2600" spc="-50" dirty="0">
                <a:latin typeface="Georgia"/>
                <a:cs typeface="Georgia"/>
              </a:rPr>
              <a:t>fresh </a:t>
            </a:r>
            <a:r>
              <a:rPr sz="2600" spc="-35" dirty="0">
                <a:latin typeface="Georgia"/>
                <a:cs typeface="Georgia"/>
              </a:rPr>
              <a:t>and</a:t>
            </a:r>
            <a:r>
              <a:rPr sz="2600" spc="-270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becomes  </a:t>
            </a:r>
            <a:r>
              <a:rPr sz="2600" spc="-30" dirty="0">
                <a:latin typeface="Georgia"/>
                <a:cs typeface="Georgia"/>
              </a:rPr>
              <a:t>purple </a:t>
            </a:r>
            <a:r>
              <a:rPr sz="2600" spc="-10" dirty="0">
                <a:latin typeface="Georgia"/>
                <a:cs typeface="Georgia"/>
              </a:rPr>
              <a:t>on</a:t>
            </a:r>
            <a:r>
              <a:rPr sz="2600" spc="-200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exhaustion.</a:t>
            </a:r>
            <a:endParaRPr sz="2600">
              <a:latin typeface="Georgia"/>
              <a:cs typeface="Georgia"/>
            </a:endParaRPr>
          </a:p>
          <a:p>
            <a:pPr marL="527685" marR="5080" indent="-5156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30" dirty="0">
                <a:solidFill>
                  <a:srgbClr val="FF0000"/>
                </a:solidFill>
                <a:latin typeface="Georgia"/>
                <a:cs typeface="Georgia"/>
              </a:rPr>
              <a:t>Phenolphthalein: </a:t>
            </a:r>
            <a:r>
              <a:rPr sz="2600" spc="-20" dirty="0">
                <a:latin typeface="Georgia"/>
                <a:cs typeface="Georgia"/>
              </a:rPr>
              <a:t>white when </a:t>
            </a:r>
            <a:r>
              <a:rPr sz="2600" spc="-50" dirty="0">
                <a:latin typeface="Georgia"/>
                <a:cs typeface="Georgia"/>
              </a:rPr>
              <a:t>fresh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25" dirty="0">
                <a:latin typeface="Georgia"/>
                <a:cs typeface="Georgia"/>
              </a:rPr>
              <a:t>becomes pink</a:t>
            </a:r>
            <a:r>
              <a:rPr sz="2600" spc="-225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on  </a:t>
            </a:r>
            <a:r>
              <a:rPr sz="2600" spc="-25" dirty="0">
                <a:latin typeface="Georgia"/>
                <a:cs typeface="Georgia"/>
              </a:rPr>
              <a:t>exhaustion</a:t>
            </a:r>
            <a:endParaRPr sz="2600">
              <a:latin typeface="Georgia"/>
              <a:cs typeface="Georgia"/>
            </a:endParaRPr>
          </a:p>
          <a:p>
            <a:pPr marL="527685" marR="1354455" indent="-5156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45" dirty="0">
                <a:solidFill>
                  <a:srgbClr val="FF0000"/>
                </a:solidFill>
                <a:latin typeface="Georgia"/>
                <a:cs typeface="Georgia"/>
              </a:rPr>
              <a:t>Clayton: </a:t>
            </a:r>
            <a:r>
              <a:rPr sz="2600" spc="-45" dirty="0">
                <a:latin typeface="Georgia"/>
                <a:cs typeface="Georgia"/>
              </a:rPr>
              <a:t>red </a:t>
            </a:r>
            <a:r>
              <a:rPr sz="2600" spc="-20" dirty="0">
                <a:latin typeface="Georgia"/>
                <a:cs typeface="Georgia"/>
              </a:rPr>
              <a:t>when </a:t>
            </a:r>
            <a:r>
              <a:rPr sz="2600" spc="-50" dirty="0">
                <a:latin typeface="Georgia"/>
                <a:cs typeface="Georgia"/>
              </a:rPr>
              <a:t>fresh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25" dirty="0">
                <a:latin typeface="Georgia"/>
                <a:cs typeface="Georgia"/>
              </a:rPr>
              <a:t>becomes </a:t>
            </a:r>
            <a:r>
              <a:rPr sz="2600" spc="-35" dirty="0">
                <a:latin typeface="Georgia"/>
                <a:cs typeface="Georgia"/>
              </a:rPr>
              <a:t>yellow</a:t>
            </a:r>
            <a:r>
              <a:rPr sz="2600" spc="-210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on  </a:t>
            </a:r>
            <a:r>
              <a:rPr sz="2600" spc="-25" dirty="0">
                <a:latin typeface="Georgia"/>
                <a:cs typeface="Georgia"/>
              </a:rPr>
              <a:t>exhaustion</a:t>
            </a:r>
            <a:endParaRPr sz="2600">
              <a:latin typeface="Georgia"/>
              <a:cs typeface="Georgia"/>
            </a:endParaRPr>
          </a:p>
          <a:p>
            <a:pPr marL="527685" marR="151130" indent="-5156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45" dirty="0">
                <a:solidFill>
                  <a:srgbClr val="FF0000"/>
                </a:solidFill>
                <a:latin typeface="Georgia"/>
                <a:cs typeface="Georgia"/>
              </a:rPr>
              <a:t>Durasorb </a:t>
            </a:r>
            <a:r>
              <a:rPr sz="2600" spc="-150" dirty="0">
                <a:solidFill>
                  <a:srgbClr val="FF0000"/>
                </a:solidFill>
                <a:latin typeface="Georgia"/>
                <a:cs typeface="Georgia"/>
              </a:rPr>
              <a:t>: </a:t>
            </a:r>
            <a:r>
              <a:rPr sz="2600" spc="-10" dirty="0">
                <a:latin typeface="Georgia"/>
                <a:cs typeface="Georgia"/>
              </a:rPr>
              <a:t>which </a:t>
            </a:r>
            <a:r>
              <a:rPr sz="2600" spc="-55" dirty="0">
                <a:latin typeface="Georgia"/>
                <a:cs typeface="Georgia"/>
              </a:rPr>
              <a:t>is </a:t>
            </a:r>
            <a:r>
              <a:rPr sz="2600" spc="-25" dirty="0">
                <a:latin typeface="Georgia"/>
                <a:cs typeface="Georgia"/>
              </a:rPr>
              <a:t>pink </a:t>
            </a:r>
            <a:r>
              <a:rPr sz="2600" spc="-10" dirty="0">
                <a:latin typeface="Georgia"/>
                <a:cs typeface="Georgia"/>
              </a:rPr>
              <a:t>on </a:t>
            </a:r>
            <a:r>
              <a:rPr sz="2600" spc="-50" dirty="0">
                <a:latin typeface="Georgia"/>
                <a:cs typeface="Georgia"/>
              </a:rPr>
              <a:t>fresh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25" dirty="0">
                <a:latin typeface="Georgia"/>
                <a:cs typeface="Georgia"/>
              </a:rPr>
              <a:t>becomes </a:t>
            </a:r>
            <a:r>
              <a:rPr sz="2600" spc="-20" dirty="0">
                <a:latin typeface="Georgia"/>
                <a:cs typeface="Georgia"/>
              </a:rPr>
              <a:t>white</a:t>
            </a:r>
            <a:r>
              <a:rPr sz="2600" spc="-220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on  </a:t>
            </a:r>
            <a:r>
              <a:rPr sz="2600" spc="-30" dirty="0">
                <a:latin typeface="Georgia"/>
                <a:cs typeface="Georgia"/>
              </a:rPr>
              <a:t>exhaustion. </a:t>
            </a:r>
            <a:r>
              <a:rPr sz="2600" spc="-40" dirty="0">
                <a:latin typeface="Georgia"/>
                <a:cs typeface="Georgia"/>
              </a:rPr>
              <a:t>Most </a:t>
            </a:r>
            <a:r>
              <a:rPr sz="2600" spc="-25" dirty="0">
                <a:latin typeface="Georgia"/>
                <a:cs typeface="Georgia"/>
              </a:rPr>
              <a:t>commonly </a:t>
            </a:r>
            <a:r>
              <a:rPr sz="2600" spc="-30" dirty="0">
                <a:latin typeface="Georgia"/>
                <a:cs typeface="Georgia"/>
              </a:rPr>
              <a:t>used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65" dirty="0">
                <a:latin typeface="Georgia"/>
                <a:cs typeface="Georgia"/>
              </a:rPr>
              <a:t>a </a:t>
            </a:r>
            <a:r>
              <a:rPr sz="2600" spc="-25" dirty="0">
                <a:latin typeface="Georgia"/>
                <a:cs typeface="Georgia"/>
              </a:rPr>
              <a:t>good quality  </a:t>
            </a:r>
            <a:r>
              <a:rPr sz="2600" spc="-30" dirty="0">
                <a:latin typeface="Georgia"/>
                <a:cs typeface="Georgia"/>
              </a:rPr>
              <a:t>sodalime </a:t>
            </a:r>
            <a:r>
              <a:rPr sz="2600" spc="-5" dirty="0">
                <a:latin typeface="Georgia"/>
                <a:cs typeface="Georgia"/>
              </a:rPr>
              <a:t>with </a:t>
            </a:r>
            <a:r>
              <a:rPr sz="2600" spc="-35" dirty="0">
                <a:latin typeface="Georgia"/>
                <a:cs typeface="Georgia"/>
              </a:rPr>
              <a:t>prolonged</a:t>
            </a:r>
            <a:r>
              <a:rPr sz="2600" spc="-150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life.</a:t>
            </a:r>
            <a:endParaRPr sz="2600">
              <a:latin typeface="Georgia"/>
              <a:cs typeface="Georgia"/>
            </a:endParaRPr>
          </a:p>
          <a:p>
            <a:pPr marL="527685" marR="1274445" indent="-515620">
              <a:lnSpc>
                <a:spcPct val="100000"/>
              </a:lnSpc>
              <a:spcBef>
                <a:spcPts val="620"/>
              </a:spcBef>
            </a:pPr>
            <a:r>
              <a:rPr sz="2600" spc="15" dirty="0">
                <a:latin typeface="Georgia"/>
                <a:cs typeface="Georgia"/>
              </a:rPr>
              <a:t>SO </a:t>
            </a:r>
            <a:r>
              <a:rPr sz="2600" spc="-25" dirty="0">
                <a:latin typeface="Georgia"/>
                <a:cs typeface="Georgia"/>
              </a:rPr>
              <a:t>,Colour </a:t>
            </a:r>
            <a:r>
              <a:rPr sz="2600" spc="-30" dirty="0">
                <a:latin typeface="Georgia"/>
                <a:cs typeface="Georgia"/>
              </a:rPr>
              <a:t>change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30" dirty="0">
                <a:latin typeface="Georgia"/>
                <a:cs typeface="Georgia"/>
              </a:rPr>
              <a:t>indicator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15" dirty="0">
                <a:latin typeface="Georgia"/>
                <a:cs typeface="Georgia"/>
              </a:rPr>
              <a:t>one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dirty="0">
                <a:latin typeface="Georgia"/>
                <a:cs typeface="Georgia"/>
              </a:rPr>
              <a:t>the </a:t>
            </a:r>
            <a:r>
              <a:rPr sz="2600" spc="-40" dirty="0">
                <a:latin typeface="Georgia"/>
                <a:cs typeface="Georgia"/>
              </a:rPr>
              <a:t>signs</a:t>
            </a:r>
            <a:r>
              <a:rPr sz="2600" spc="-445" dirty="0">
                <a:latin typeface="Georgia"/>
                <a:cs typeface="Georgia"/>
              </a:rPr>
              <a:t> </a:t>
            </a:r>
            <a:r>
              <a:rPr sz="2600" spc="-20" dirty="0">
                <a:latin typeface="Georgia"/>
                <a:cs typeface="Georgia"/>
              </a:rPr>
              <a:t>of  </a:t>
            </a:r>
            <a:r>
              <a:rPr sz="2600" spc="-25" dirty="0">
                <a:latin typeface="Georgia"/>
                <a:cs typeface="Georgia"/>
              </a:rPr>
              <a:t>exhaustion </a:t>
            </a:r>
            <a:r>
              <a:rPr sz="2600" spc="-20" dirty="0">
                <a:latin typeface="Georgia"/>
                <a:cs typeface="Georgia"/>
              </a:rPr>
              <a:t>of</a:t>
            </a:r>
            <a:r>
              <a:rPr sz="2600" spc="-75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sodalime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77089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Other signs of</a:t>
            </a:r>
            <a:r>
              <a:rPr sz="5000" spc="-110" dirty="0"/>
              <a:t> </a:t>
            </a:r>
            <a:r>
              <a:rPr sz="5000" spc="-15" dirty="0"/>
              <a:t>exhaustion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869160"/>
            <a:ext cx="6084570" cy="19278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60" dirty="0">
                <a:latin typeface="Georgia"/>
                <a:cs typeface="Georgia"/>
              </a:rPr>
              <a:t>Tachycardia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35" dirty="0">
                <a:latin typeface="Georgia"/>
                <a:cs typeface="Georgia"/>
              </a:rPr>
              <a:t>Hypertension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45" dirty="0">
                <a:latin typeface="Georgia"/>
                <a:cs typeface="Georgia"/>
              </a:rPr>
              <a:t>Increased </a:t>
            </a:r>
            <a:r>
              <a:rPr sz="2600" dirty="0">
                <a:latin typeface="Georgia"/>
                <a:cs typeface="Georgia"/>
              </a:rPr>
              <a:t>oozing </a:t>
            </a:r>
            <a:r>
              <a:rPr sz="2600" spc="-45" dirty="0">
                <a:latin typeface="Georgia"/>
                <a:cs typeface="Georgia"/>
              </a:rPr>
              <a:t>from </a:t>
            </a:r>
            <a:r>
              <a:rPr sz="2600" spc="-25" dirty="0">
                <a:latin typeface="Georgia"/>
                <a:cs typeface="Georgia"/>
              </a:rPr>
              <a:t>wound</a:t>
            </a:r>
            <a:r>
              <a:rPr sz="2600" spc="-110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site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45" dirty="0">
                <a:latin typeface="Georgia"/>
                <a:cs typeface="Georgia"/>
              </a:rPr>
              <a:t>Increased </a:t>
            </a:r>
            <a:r>
              <a:rPr sz="2600" spc="-15" dirty="0">
                <a:latin typeface="Georgia"/>
                <a:cs typeface="Georgia"/>
              </a:rPr>
              <a:t>end </a:t>
            </a:r>
            <a:r>
              <a:rPr sz="2600" spc="-25" dirty="0">
                <a:latin typeface="Georgia"/>
                <a:cs typeface="Georgia"/>
              </a:rPr>
              <a:t>tidal </a:t>
            </a:r>
            <a:r>
              <a:rPr sz="2600" spc="-35" dirty="0">
                <a:latin typeface="Georgia"/>
                <a:cs typeface="Georgia"/>
              </a:rPr>
              <a:t>CO2 </a:t>
            </a:r>
            <a:r>
              <a:rPr sz="2600" spc="-10" dirty="0">
                <a:latin typeface="Georgia"/>
                <a:cs typeface="Georgia"/>
              </a:rPr>
              <a:t>on</a:t>
            </a:r>
            <a:r>
              <a:rPr sz="2600" spc="-70" dirty="0">
                <a:latin typeface="Georgia"/>
                <a:cs typeface="Georgia"/>
              </a:rPr>
              <a:t> </a:t>
            </a:r>
            <a:r>
              <a:rPr sz="2600" spc="-75" dirty="0">
                <a:latin typeface="Georgia"/>
                <a:cs typeface="Georgia"/>
              </a:rPr>
              <a:t>capnography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12700" y="138429"/>
            <a:ext cx="88519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Factors </a:t>
            </a:r>
            <a:r>
              <a:rPr spc="-25" dirty="0"/>
              <a:t>affecting </a:t>
            </a:r>
            <a:r>
              <a:rPr spc="-10" dirty="0"/>
              <a:t>carbon </a:t>
            </a:r>
            <a:r>
              <a:rPr spc="-20" dirty="0"/>
              <a:t>dioxide  </a:t>
            </a:r>
            <a:r>
              <a:rPr spc="-10" dirty="0"/>
              <a:t>absorption </a:t>
            </a:r>
            <a:r>
              <a:rPr dirty="0"/>
              <a:t>in closed</a:t>
            </a:r>
            <a:r>
              <a:rPr spc="-45" dirty="0"/>
              <a:t> </a:t>
            </a:r>
            <a:r>
              <a:rPr spc="-10" dirty="0"/>
              <a:t>circuit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7829550" cy="351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319405" indent="-5156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65" dirty="0">
                <a:latin typeface="Georgia"/>
                <a:cs typeface="Georgia"/>
              </a:rPr>
              <a:t>Freshness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45" dirty="0">
                <a:latin typeface="Georgia"/>
                <a:cs typeface="Georgia"/>
              </a:rPr>
              <a:t>sodalime: </a:t>
            </a:r>
            <a:r>
              <a:rPr sz="2600" spc="-50" dirty="0">
                <a:latin typeface="Georgia"/>
                <a:cs typeface="Georgia"/>
              </a:rPr>
              <a:t>fresh </a:t>
            </a:r>
            <a:r>
              <a:rPr sz="2600" spc="-30" dirty="0">
                <a:latin typeface="Georgia"/>
                <a:cs typeface="Georgia"/>
              </a:rPr>
              <a:t>absorbent </a:t>
            </a:r>
            <a:r>
              <a:rPr sz="2600" spc="-45" dirty="0">
                <a:latin typeface="Georgia"/>
                <a:cs typeface="Georgia"/>
              </a:rPr>
              <a:t>has </a:t>
            </a:r>
            <a:r>
              <a:rPr sz="2600" spc="-25" dirty="0">
                <a:latin typeface="Georgia"/>
                <a:cs typeface="Georgia"/>
              </a:rPr>
              <a:t>better  </a:t>
            </a:r>
            <a:r>
              <a:rPr sz="2600" spc="-35" dirty="0">
                <a:latin typeface="Georgia"/>
                <a:cs typeface="Georgia"/>
              </a:rPr>
              <a:t>carbon-dioxide absorbing</a:t>
            </a:r>
            <a:r>
              <a:rPr sz="2600" spc="-130" dirty="0">
                <a:latin typeface="Georgia"/>
                <a:cs typeface="Georgia"/>
              </a:rPr>
              <a:t> </a:t>
            </a:r>
            <a:r>
              <a:rPr sz="2600" spc="-20" dirty="0">
                <a:latin typeface="Georgia"/>
                <a:cs typeface="Georgia"/>
              </a:rPr>
              <a:t>capacity</a:t>
            </a:r>
            <a:endParaRPr sz="2600">
              <a:latin typeface="Georgia"/>
              <a:cs typeface="Georgia"/>
            </a:endParaRPr>
          </a:p>
          <a:p>
            <a:pPr marL="527685" marR="5080" indent="-5156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30" dirty="0">
                <a:latin typeface="Georgia"/>
                <a:cs typeface="Georgia"/>
              </a:rPr>
              <a:t>Tidal volume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40" dirty="0">
                <a:latin typeface="Georgia"/>
                <a:cs typeface="Georgia"/>
              </a:rPr>
              <a:t>patient: </a:t>
            </a:r>
            <a:r>
              <a:rPr sz="2600" spc="-55" dirty="0">
                <a:latin typeface="Georgia"/>
                <a:cs typeface="Georgia"/>
              </a:rPr>
              <a:t>large </a:t>
            </a:r>
            <a:r>
              <a:rPr sz="2600" spc="-25" dirty="0">
                <a:latin typeface="Georgia"/>
                <a:cs typeface="Georgia"/>
              </a:rPr>
              <a:t>tidal </a:t>
            </a:r>
            <a:r>
              <a:rPr sz="2600" spc="-30" dirty="0">
                <a:latin typeface="Georgia"/>
                <a:cs typeface="Georgia"/>
              </a:rPr>
              <a:t>volume </a:t>
            </a:r>
            <a:r>
              <a:rPr sz="2600" spc="-20" dirty="0">
                <a:latin typeface="Georgia"/>
                <a:cs typeface="Georgia"/>
              </a:rPr>
              <a:t>will</a:t>
            </a:r>
            <a:r>
              <a:rPr sz="2600" spc="-220" dirty="0">
                <a:latin typeface="Georgia"/>
                <a:cs typeface="Georgia"/>
              </a:rPr>
              <a:t> </a:t>
            </a:r>
            <a:r>
              <a:rPr sz="2600" spc="-60" dirty="0">
                <a:latin typeface="Georgia"/>
                <a:cs typeface="Georgia"/>
              </a:rPr>
              <a:t>pass  </a:t>
            </a:r>
            <a:r>
              <a:rPr sz="2600" spc="-20" dirty="0">
                <a:latin typeface="Georgia"/>
                <a:cs typeface="Georgia"/>
              </a:rPr>
              <a:t>through </a:t>
            </a:r>
            <a:r>
              <a:rPr sz="2600" spc="-35" dirty="0">
                <a:latin typeface="Georgia"/>
                <a:cs typeface="Georgia"/>
              </a:rPr>
              <a:t>canister </a:t>
            </a:r>
            <a:r>
              <a:rPr sz="2600" dirty="0">
                <a:latin typeface="Georgia"/>
                <a:cs typeface="Georgia"/>
              </a:rPr>
              <a:t>without </a:t>
            </a:r>
            <a:r>
              <a:rPr sz="2600" spc="-35" dirty="0">
                <a:latin typeface="Georgia"/>
                <a:cs typeface="Georgia"/>
              </a:rPr>
              <a:t>CO2 </a:t>
            </a:r>
            <a:r>
              <a:rPr sz="2600" spc="-20" dirty="0">
                <a:latin typeface="Georgia"/>
                <a:cs typeface="Georgia"/>
              </a:rPr>
              <a:t>being</a:t>
            </a:r>
            <a:r>
              <a:rPr sz="2600" spc="-270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absorbed</a:t>
            </a:r>
            <a:endParaRPr sz="2600">
              <a:latin typeface="Georgia"/>
              <a:cs typeface="Georgia"/>
            </a:endParaRPr>
          </a:p>
          <a:p>
            <a:pPr marL="527685" marR="689610" indent="-5156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30" dirty="0">
                <a:latin typeface="Georgia"/>
                <a:cs typeface="Georgia"/>
              </a:rPr>
              <a:t>High </a:t>
            </a:r>
            <a:r>
              <a:rPr sz="2600" spc="15" dirty="0">
                <a:latin typeface="Georgia"/>
                <a:cs typeface="Georgia"/>
              </a:rPr>
              <a:t>flow </a:t>
            </a:r>
            <a:r>
              <a:rPr sz="2600" spc="-150" dirty="0">
                <a:latin typeface="Georgia"/>
                <a:cs typeface="Georgia"/>
              </a:rPr>
              <a:t>: </a:t>
            </a:r>
            <a:r>
              <a:rPr sz="2600" spc="-20" dirty="0">
                <a:latin typeface="Georgia"/>
                <a:cs typeface="Georgia"/>
              </a:rPr>
              <a:t>high </a:t>
            </a:r>
            <a:r>
              <a:rPr sz="2600" dirty="0">
                <a:latin typeface="Georgia"/>
                <a:cs typeface="Georgia"/>
              </a:rPr>
              <a:t>flows </a:t>
            </a:r>
            <a:r>
              <a:rPr sz="2600" spc="-40" dirty="0">
                <a:latin typeface="Georgia"/>
                <a:cs typeface="Georgia"/>
              </a:rPr>
              <a:t>allows </a:t>
            </a:r>
            <a:r>
              <a:rPr sz="2600" spc="-45" dirty="0">
                <a:latin typeface="Georgia"/>
                <a:cs typeface="Georgia"/>
              </a:rPr>
              <a:t>less </a:t>
            </a:r>
            <a:r>
              <a:rPr sz="2600" spc="-20" dirty="0">
                <a:latin typeface="Georgia"/>
                <a:cs typeface="Georgia"/>
              </a:rPr>
              <a:t>time </a:t>
            </a:r>
            <a:r>
              <a:rPr sz="2600" spc="-45" dirty="0">
                <a:latin typeface="Georgia"/>
                <a:cs typeface="Georgia"/>
              </a:rPr>
              <a:t>for</a:t>
            </a:r>
            <a:r>
              <a:rPr sz="2600" spc="-130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CO2  </a:t>
            </a:r>
            <a:r>
              <a:rPr sz="2600" spc="-30" dirty="0">
                <a:latin typeface="Georgia"/>
                <a:cs typeface="Georgia"/>
              </a:rPr>
              <a:t>absorption</a:t>
            </a:r>
            <a:endParaRPr sz="2600">
              <a:latin typeface="Georgia"/>
              <a:cs typeface="Georgia"/>
            </a:endParaRPr>
          </a:p>
          <a:p>
            <a:pPr marL="527685" indent="-5156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20" dirty="0">
                <a:latin typeface="Georgia"/>
                <a:cs typeface="Georgia"/>
              </a:rPr>
              <a:t>Dead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spc="-45" dirty="0">
                <a:latin typeface="Georgia"/>
                <a:cs typeface="Georgia"/>
              </a:rPr>
              <a:t>space</a:t>
            </a:r>
            <a:endParaRPr sz="2600">
              <a:latin typeface="Georgia"/>
              <a:cs typeface="Georgia"/>
            </a:endParaRPr>
          </a:p>
          <a:p>
            <a:pPr marL="527685" indent="-5156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spc="-35" dirty="0">
                <a:latin typeface="Georgia"/>
                <a:cs typeface="Georgia"/>
              </a:rPr>
              <a:t>Inadequate </a:t>
            </a:r>
            <a:r>
              <a:rPr sz="2600" spc="-20" dirty="0">
                <a:latin typeface="Georgia"/>
                <a:cs typeface="Georgia"/>
              </a:rPr>
              <a:t>filling of</a:t>
            </a:r>
            <a:r>
              <a:rPr sz="2600" spc="-55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sodalime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685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685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62611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OPEN</a:t>
            </a:r>
            <a:r>
              <a:rPr sz="5000" spc="-80" dirty="0"/>
              <a:t> </a:t>
            </a:r>
            <a:r>
              <a:rPr sz="5000" spc="-25" dirty="0"/>
              <a:t>SYSTEM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869160"/>
            <a:ext cx="7879080" cy="303720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35" dirty="0">
                <a:latin typeface="Georgia"/>
                <a:cs typeface="Georgia"/>
              </a:rPr>
              <a:t>This </a:t>
            </a:r>
            <a:r>
              <a:rPr sz="2600" spc="-55" dirty="0">
                <a:latin typeface="Georgia"/>
                <a:cs typeface="Georgia"/>
              </a:rPr>
              <a:t>is </a:t>
            </a:r>
            <a:r>
              <a:rPr sz="2600" spc="-35" dirty="0">
                <a:latin typeface="Georgia"/>
                <a:cs typeface="Georgia"/>
              </a:rPr>
              <a:t>now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15" dirty="0">
                <a:latin typeface="Georgia"/>
                <a:cs typeface="Georgia"/>
              </a:rPr>
              <a:t>obsolete </a:t>
            </a:r>
            <a:r>
              <a:rPr sz="2600" spc="-10" dirty="0">
                <a:latin typeface="Georgia"/>
                <a:cs typeface="Georgia"/>
              </a:rPr>
              <a:t>technique</a:t>
            </a:r>
            <a:r>
              <a:rPr sz="2600" spc="-245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.</a:t>
            </a:r>
            <a:endParaRPr sz="2600">
              <a:latin typeface="Georgia"/>
              <a:cs typeface="Georgia"/>
            </a:endParaRPr>
          </a:p>
          <a:p>
            <a:pPr marL="286385" marR="54800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35" dirty="0">
                <a:latin typeface="Georgia"/>
                <a:cs typeface="Georgia"/>
              </a:rPr>
              <a:t>Inhalational </a:t>
            </a:r>
            <a:r>
              <a:rPr sz="2600" spc="-30" dirty="0">
                <a:latin typeface="Georgia"/>
                <a:cs typeface="Georgia"/>
              </a:rPr>
              <a:t>agent </a:t>
            </a:r>
            <a:r>
              <a:rPr sz="2600" spc="-55" dirty="0">
                <a:latin typeface="Georgia"/>
                <a:cs typeface="Georgia"/>
              </a:rPr>
              <a:t>is </a:t>
            </a:r>
            <a:r>
              <a:rPr sz="2600" spc="-25" dirty="0">
                <a:latin typeface="Georgia"/>
                <a:cs typeface="Georgia"/>
              </a:rPr>
              <a:t>directly </a:t>
            </a:r>
            <a:r>
              <a:rPr sz="2600" spc="-30" dirty="0">
                <a:latin typeface="Georgia"/>
                <a:cs typeface="Georgia"/>
              </a:rPr>
              <a:t>poured </a:t>
            </a:r>
            <a:r>
              <a:rPr sz="2600" spc="-55" dirty="0">
                <a:latin typeface="Georgia"/>
                <a:cs typeface="Georgia"/>
              </a:rPr>
              <a:t>over </a:t>
            </a:r>
            <a:r>
              <a:rPr sz="2600" spc="-85" dirty="0">
                <a:latin typeface="Georgia"/>
                <a:cs typeface="Georgia"/>
              </a:rPr>
              <a:t>patients  </a:t>
            </a:r>
            <a:r>
              <a:rPr sz="2600" spc="-10" dirty="0">
                <a:latin typeface="Georgia"/>
                <a:cs typeface="Georgia"/>
              </a:rPr>
              <a:t>mouth </a:t>
            </a:r>
            <a:r>
              <a:rPr sz="2600" spc="-35" dirty="0">
                <a:latin typeface="Georgia"/>
                <a:cs typeface="Georgia"/>
              </a:rPr>
              <a:t>and</a:t>
            </a:r>
            <a:r>
              <a:rPr sz="2600" spc="-90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nostril.</a:t>
            </a:r>
            <a:endParaRPr sz="2600">
              <a:latin typeface="Georgia"/>
              <a:cs typeface="Georg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10" dirty="0">
                <a:latin typeface="Georgia"/>
                <a:cs typeface="Georgia"/>
              </a:rPr>
              <a:t>A </a:t>
            </a:r>
            <a:r>
              <a:rPr sz="2600" spc="-45" dirty="0">
                <a:latin typeface="Georgia"/>
                <a:cs typeface="Georgia"/>
              </a:rPr>
              <a:t>mask </a:t>
            </a:r>
            <a:r>
              <a:rPr sz="2600" spc="-20" dirty="0">
                <a:latin typeface="Georgia"/>
                <a:cs typeface="Georgia"/>
              </a:rPr>
              <a:t>called </a:t>
            </a:r>
            <a:r>
              <a:rPr sz="2600" spc="-60" dirty="0">
                <a:latin typeface="Georgia"/>
                <a:cs typeface="Georgia"/>
              </a:rPr>
              <a:t>a </a:t>
            </a:r>
            <a:r>
              <a:rPr sz="2600" spc="-30" dirty="0">
                <a:latin typeface="Georgia"/>
                <a:cs typeface="Georgia"/>
              </a:rPr>
              <a:t>Schimmelbush </a:t>
            </a:r>
            <a:r>
              <a:rPr sz="2600" spc="-45" dirty="0">
                <a:latin typeface="Georgia"/>
                <a:cs typeface="Georgia"/>
              </a:rPr>
              <a:t>mask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30" dirty="0">
                <a:latin typeface="Georgia"/>
                <a:cs typeface="Georgia"/>
              </a:rPr>
              <a:t>placed </a:t>
            </a:r>
            <a:r>
              <a:rPr sz="2600" spc="-55" dirty="0">
                <a:latin typeface="Georgia"/>
                <a:cs typeface="Georgia"/>
              </a:rPr>
              <a:t>over  </a:t>
            </a:r>
            <a:r>
              <a:rPr sz="2600" spc="-20" dirty="0">
                <a:latin typeface="Georgia"/>
                <a:cs typeface="Georgia"/>
              </a:rPr>
              <a:t>patient </a:t>
            </a:r>
            <a:r>
              <a:rPr sz="2600" spc="-10" dirty="0">
                <a:latin typeface="Georgia"/>
                <a:cs typeface="Georgia"/>
              </a:rPr>
              <a:t>mouth </a:t>
            </a:r>
            <a:r>
              <a:rPr sz="2600" spc="-55" dirty="0">
                <a:latin typeface="Georgia"/>
                <a:cs typeface="Georgia"/>
              </a:rPr>
              <a:t>over </a:t>
            </a:r>
            <a:r>
              <a:rPr sz="2600" spc="-10" dirty="0">
                <a:latin typeface="Georgia"/>
                <a:cs typeface="Georgia"/>
              </a:rPr>
              <a:t>which </a:t>
            </a:r>
            <a:r>
              <a:rPr sz="2600" spc="-65" dirty="0">
                <a:latin typeface="Georgia"/>
                <a:cs typeface="Georgia"/>
              </a:rPr>
              <a:t>a layer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35" dirty="0">
                <a:latin typeface="Georgia"/>
                <a:cs typeface="Georgia"/>
              </a:rPr>
              <a:t>gauge </a:t>
            </a:r>
            <a:r>
              <a:rPr sz="2600" spc="-25" dirty="0">
                <a:latin typeface="Georgia"/>
                <a:cs typeface="Georgia"/>
              </a:rPr>
              <a:t>piece </a:t>
            </a:r>
            <a:r>
              <a:rPr sz="2600" spc="-55" dirty="0">
                <a:latin typeface="Georgia"/>
                <a:cs typeface="Georgia"/>
              </a:rPr>
              <a:t>is</a:t>
            </a:r>
            <a:r>
              <a:rPr sz="2600" spc="-430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put 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25" dirty="0">
                <a:latin typeface="Georgia"/>
                <a:cs typeface="Georgia"/>
              </a:rPr>
              <a:t>inhalational </a:t>
            </a:r>
            <a:r>
              <a:rPr sz="2600" spc="-30" dirty="0">
                <a:latin typeface="Georgia"/>
                <a:cs typeface="Georgia"/>
              </a:rPr>
              <a:t>agent (especially </a:t>
            </a:r>
            <a:r>
              <a:rPr sz="2600" spc="-15" dirty="0">
                <a:latin typeface="Georgia"/>
                <a:cs typeface="Georgia"/>
              </a:rPr>
              <a:t>ether)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30" dirty="0">
                <a:latin typeface="Georgia"/>
                <a:cs typeface="Georgia"/>
              </a:rPr>
              <a:t>poured in  </a:t>
            </a:r>
            <a:r>
              <a:rPr sz="2600" spc="-50" dirty="0">
                <a:latin typeface="Georgia"/>
                <a:cs typeface="Georgia"/>
              </a:rPr>
              <a:t>drops </a:t>
            </a:r>
            <a:r>
              <a:rPr sz="2600" spc="-20" dirty="0">
                <a:latin typeface="Georgia"/>
                <a:cs typeface="Georgia"/>
              </a:rPr>
              <a:t>(open </a:t>
            </a:r>
            <a:r>
              <a:rPr sz="2600" spc="-40" dirty="0">
                <a:latin typeface="Georgia"/>
                <a:cs typeface="Georgia"/>
              </a:rPr>
              <a:t>drop</a:t>
            </a:r>
            <a:r>
              <a:rPr sz="2600" spc="-180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anaesthesia)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685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0996" y="327406"/>
            <a:ext cx="5480203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20" dirty="0"/>
              <a:t>Disadvantages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330200" y="1202283"/>
            <a:ext cx="8733155" cy="54152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-35" dirty="0">
                <a:latin typeface="Georgia"/>
                <a:cs typeface="Georgia"/>
              </a:rPr>
              <a:t>There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65" dirty="0">
                <a:latin typeface="Georgia"/>
                <a:cs typeface="Georgia"/>
              </a:rPr>
              <a:t>a </a:t>
            </a:r>
            <a:r>
              <a:rPr sz="2600" dirty="0">
                <a:latin typeface="Georgia"/>
                <a:cs typeface="Georgia"/>
              </a:rPr>
              <a:t>lot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40" dirty="0">
                <a:latin typeface="Georgia"/>
                <a:cs typeface="Georgia"/>
              </a:rPr>
              <a:t>wastage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25" dirty="0">
                <a:latin typeface="Georgia"/>
                <a:cs typeface="Georgia"/>
              </a:rPr>
              <a:t>uncontrollable</a:t>
            </a:r>
            <a:r>
              <a:rPr sz="2600" spc="-315" dirty="0">
                <a:latin typeface="Georgia"/>
                <a:cs typeface="Georgia"/>
              </a:rPr>
              <a:t> </a:t>
            </a:r>
            <a:r>
              <a:rPr sz="2600" spc="-15" dirty="0">
                <a:latin typeface="Georgia"/>
                <a:cs typeface="Georgia"/>
              </a:rPr>
              <a:t>pollution.</a:t>
            </a:r>
            <a:endParaRPr sz="26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-35" dirty="0">
                <a:latin typeface="Georgia"/>
                <a:cs typeface="Georgia"/>
              </a:rPr>
              <a:t>Accurate </a:t>
            </a:r>
            <a:r>
              <a:rPr sz="2600" spc="-25" dirty="0">
                <a:latin typeface="Georgia"/>
                <a:cs typeface="Georgia"/>
              </a:rPr>
              <a:t>concentration can </a:t>
            </a:r>
            <a:r>
              <a:rPr sz="2600" spc="-5" dirty="0">
                <a:latin typeface="Georgia"/>
                <a:cs typeface="Georgia"/>
              </a:rPr>
              <a:t>not </a:t>
            </a:r>
            <a:r>
              <a:rPr sz="2600" spc="-10" dirty="0">
                <a:latin typeface="Georgia"/>
                <a:cs typeface="Georgia"/>
              </a:rPr>
              <a:t>be</a:t>
            </a:r>
            <a:r>
              <a:rPr sz="2600" spc="-335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delivered.</a:t>
            </a:r>
            <a:endParaRPr sz="26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-25" dirty="0">
                <a:latin typeface="Georgia"/>
                <a:cs typeface="Georgia"/>
              </a:rPr>
              <a:t>Time </a:t>
            </a:r>
            <a:r>
              <a:rPr sz="2600" spc="-30" dirty="0">
                <a:latin typeface="Georgia"/>
                <a:cs typeface="Georgia"/>
              </a:rPr>
              <a:t>consuming</a:t>
            </a:r>
            <a:r>
              <a:rPr sz="2600" spc="-80" dirty="0">
                <a:latin typeface="Georgia"/>
                <a:cs typeface="Georgia"/>
              </a:rPr>
              <a:t> </a:t>
            </a:r>
            <a:r>
              <a:rPr sz="2600" spc="-20" dirty="0">
                <a:latin typeface="Georgia"/>
                <a:cs typeface="Georgia"/>
              </a:rPr>
              <a:t>induction.</a:t>
            </a:r>
            <a:endParaRPr sz="2600">
              <a:latin typeface="Georgia"/>
              <a:cs typeface="Georgia"/>
            </a:endParaRPr>
          </a:p>
          <a:p>
            <a:pPr marL="287020" marR="475615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-45" dirty="0">
                <a:latin typeface="Georgia"/>
                <a:cs typeface="Georgia"/>
              </a:rPr>
              <a:t>Gauge </a:t>
            </a:r>
            <a:r>
              <a:rPr sz="2600" spc="-25" dirty="0">
                <a:latin typeface="Georgia"/>
                <a:cs typeface="Georgia"/>
              </a:rPr>
              <a:t>piece </a:t>
            </a:r>
            <a:r>
              <a:rPr sz="2600" spc="-65" dirty="0">
                <a:latin typeface="Georgia"/>
                <a:cs typeface="Georgia"/>
              </a:rPr>
              <a:t>may </a:t>
            </a:r>
            <a:r>
              <a:rPr sz="2600" spc="-20" dirty="0">
                <a:latin typeface="Georgia"/>
                <a:cs typeface="Georgia"/>
              </a:rPr>
              <a:t>become </a:t>
            </a:r>
            <a:r>
              <a:rPr sz="2600" spc="-25" dirty="0">
                <a:latin typeface="Georgia"/>
                <a:cs typeface="Georgia"/>
              </a:rPr>
              <a:t>sodden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45" dirty="0">
                <a:latin typeface="Georgia"/>
                <a:cs typeface="Georgia"/>
              </a:rPr>
              <a:t>increases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140" dirty="0">
                <a:latin typeface="Georgia"/>
                <a:cs typeface="Georgia"/>
              </a:rPr>
              <a:t>dead  </a:t>
            </a:r>
            <a:r>
              <a:rPr sz="2600" spc="-45" dirty="0">
                <a:latin typeface="Georgia"/>
                <a:cs typeface="Georgia"/>
              </a:rPr>
              <a:t>space</a:t>
            </a:r>
            <a:endParaRPr sz="26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-85" dirty="0">
                <a:latin typeface="Georgia"/>
                <a:cs typeface="Georgia"/>
              </a:rPr>
              <a:t>Fire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hazard</a:t>
            </a:r>
            <a:endParaRPr sz="2600">
              <a:latin typeface="Georgia"/>
              <a:cs typeface="Georgia"/>
            </a:endParaRPr>
          </a:p>
          <a:p>
            <a:pPr marL="28702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-45" dirty="0">
                <a:latin typeface="Georgia"/>
                <a:cs typeface="Georgia"/>
              </a:rPr>
              <a:t>Skin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40" dirty="0">
                <a:latin typeface="Georgia"/>
                <a:cs typeface="Georgia"/>
              </a:rPr>
              <a:t>eye</a:t>
            </a:r>
            <a:r>
              <a:rPr sz="2600" spc="-105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irritation</a:t>
            </a:r>
            <a:endParaRPr sz="2600">
              <a:latin typeface="Georgia"/>
              <a:cs typeface="Georgia"/>
            </a:endParaRPr>
          </a:p>
          <a:p>
            <a:pPr marL="287020" marR="5080" indent="-274955">
              <a:lnSpc>
                <a:spcPct val="100000"/>
              </a:lnSpc>
              <a:spcBef>
                <a:spcPts val="625"/>
              </a:spcBef>
              <a:tabLst>
                <a:tab pos="3286760" algn="l"/>
              </a:tabLst>
            </a:pPr>
            <a:r>
              <a:rPr sz="2600" spc="-85" dirty="0">
                <a:latin typeface="Georgia"/>
                <a:cs typeface="Georgia"/>
              </a:rPr>
              <a:t>If </a:t>
            </a:r>
            <a:r>
              <a:rPr sz="2600" spc="-65" dirty="0">
                <a:latin typeface="Georgia"/>
                <a:cs typeface="Georgia"/>
              </a:rPr>
              <a:t>a </a:t>
            </a:r>
            <a:r>
              <a:rPr sz="2600" spc="-20" dirty="0">
                <a:latin typeface="Georgia"/>
                <a:cs typeface="Georgia"/>
              </a:rPr>
              <a:t>folded </a:t>
            </a:r>
            <a:r>
              <a:rPr sz="2600" spc="-35" dirty="0">
                <a:latin typeface="Georgia"/>
                <a:cs typeface="Georgia"/>
              </a:rPr>
              <a:t>towel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30" dirty="0">
                <a:latin typeface="Georgia"/>
                <a:cs typeface="Georgia"/>
              </a:rPr>
              <a:t>placed </a:t>
            </a:r>
            <a:r>
              <a:rPr sz="2600" spc="-55" dirty="0">
                <a:latin typeface="Georgia"/>
                <a:cs typeface="Georgia"/>
              </a:rPr>
              <a:t>over </a:t>
            </a:r>
            <a:r>
              <a:rPr sz="2600" spc="-20" dirty="0">
                <a:latin typeface="Georgia"/>
                <a:cs typeface="Georgia"/>
              </a:rPr>
              <a:t>schimmelbusch </a:t>
            </a:r>
            <a:r>
              <a:rPr sz="2600" spc="-45" dirty="0">
                <a:latin typeface="Georgia"/>
                <a:cs typeface="Georgia"/>
              </a:rPr>
              <a:t>mask </a:t>
            </a:r>
            <a:r>
              <a:rPr sz="2600" spc="-5" dirty="0">
                <a:latin typeface="Georgia"/>
                <a:cs typeface="Georgia"/>
              </a:rPr>
              <a:t>to  </a:t>
            </a:r>
            <a:r>
              <a:rPr sz="2600" spc="-40" dirty="0">
                <a:latin typeface="Georgia"/>
                <a:cs typeface="Georgia"/>
              </a:rPr>
              <a:t>prevent</a:t>
            </a:r>
            <a:r>
              <a:rPr sz="2600" spc="-105" dirty="0">
                <a:latin typeface="Georgia"/>
                <a:cs typeface="Georgia"/>
              </a:rPr>
              <a:t> </a:t>
            </a:r>
            <a:r>
              <a:rPr sz="2600" spc="-50" dirty="0">
                <a:latin typeface="Georgia"/>
                <a:cs typeface="Georgia"/>
              </a:rPr>
              <a:t>early</a:t>
            </a:r>
            <a:r>
              <a:rPr sz="2600" spc="-105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escape	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30" dirty="0">
                <a:latin typeface="Georgia"/>
                <a:cs typeface="Georgia"/>
              </a:rPr>
              <a:t>inhalation agent </a:t>
            </a:r>
            <a:r>
              <a:rPr sz="2600" spc="-5" dirty="0">
                <a:latin typeface="Georgia"/>
                <a:cs typeface="Georgia"/>
              </a:rPr>
              <a:t>it </a:t>
            </a:r>
            <a:r>
              <a:rPr sz="2600" spc="-25" dirty="0">
                <a:latin typeface="Georgia"/>
                <a:cs typeface="Georgia"/>
              </a:rPr>
              <a:t>constitutes</a:t>
            </a:r>
            <a:r>
              <a:rPr sz="2600" spc="-140" dirty="0">
                <a:latin typeface="Georgia"/>
                <a:cs typeface="Georgia"/>
              </a:rPr>
              <a:t> </a:t>
            </a:r>
            <a:r>
              <a:rPr sz="2600" b="1" spc="65" dirty="0">
                <a:latin typeface="Trebuchet MS"/>
                <a:cs typeface="Trebuchet MS"/>
              </a:rPr>
              <a:t>semi  </a:t>
            </a:r>
            <a:r>
              <a:rPr sz="2600" b="1" spc="50" dirty="0">
                <a:latin typeface="Trebuchet MS"/>
                <a:cs typeface="Trebuchet MS"/>
              </a:rPr>
              <a:t>open</a:t>
            </a:r>
            <a:r>
              <a:rPr sz="2600" b="1" spc="-270" dirty="0">
                <a:latin typeface="Trebuchet MS"/>
                <a:cs typeface="Trebuchet MS"/>
              </a:rPr>
              <a:t> </a:t>
            </a:r>
            <a:r>
              <a:rPr sz="2600" b="1" spc="-15" dirty="0">
                <a:latin typeface="Trebuchet MS"/>
                <a:cs typeface="Trebuchet MS"/>
              </a:rPr>
              <a:t>system.</a:t>
            </a:r>
            <a:endParaRPr sz="2600">
              <a:latin typeface="Trebuchet MS"/>
              <a:cs typeface="Trebuchet MS"/>
            </a:endParaRPr>
          </a:p>
          <a:p>
            <a:pPr marL="287020" marR="1375410" indent="-274955">
              <a:lnSpc>
                <a:spcPct val="100000"/>
              </a:lnSpc>
              <a:spcBef>
                <a:spcPts val="625"/>
              </a:spcBef>
            </a:pPr>
            <a:r>
              <a:rPr sz="2600" spc="15" dirty="0">
                <a:latin typeface="Georgia"/>
                <a:cs typeface="Georgia"/>
              </a:rPr>
              <a:t>Other</a:t>
            </a:r>
            <a:r>
              <a:rPr sz="2600" spc="-145" dirty="0">
                <a:latin typeface="Georgia"/>
                <a:cs typeface="Georgia"/>
              </a:rPr>
              <a:t> </a:t>
            </a:r>
            <a:r>
              <a:rPr sz="2600" spc="-45" dirty="0">
                <a:latin typeface="Georgia"/>
                <a:cs typeface="Georgia"/>
              </a:rPr>
              <a:t>gases</a:t>
            </a:r>
            <a:r>
              <a:rPr sz="2600" spc="-105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which</a:t>
            </a:r>
            <a:r>
              <a:rPr sz="2600" spc="-80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can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be</a:t>
            </a:r>
            <a:r>
              <a:rPr sz="2600" spc="-105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given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by</a:t>
            </a:r>
            <a:r>
              <a:rPr sz="2600" spc="-105" dirty="0">
                <a:latin typeface="Georgia"/>
                <a:cs typeface="Georgia"/>
              </a:rPr>
              <a:t> </a:t>
            </a:r>
            <a:r>
              <a:rPr sz="2600" spc="-20" dirty="0">
                <a:latin typeface="Georgia"/>
                <a:cs typeface="Georgia"/>
              </a:rPr>
              <a:t>open</a:t>
            </a:r>
            <a:r>
              <a:rPr sz="2600" spc="-15" dirty="0">
                <a:latin typeface="Georgia"/>
                <a:cs typeface="Georgia"/>
              </a:rPr>
              <a:t> method</a:t>
            </a:r>
            <a:r>
              <a:rPr sz="2600" spc="-70" dirty="0">
                <a:latin typeface="Georgia"/>
                <a:cs typeface="Georgia"/>
              </a:rPr>
              <a:t> </a:t>
            </a:r>
            <a:r>
              <a:rPr sz="2600" spc="-60" dirty="0">
                <a:latin typeface="Georgia"/>
                <a:cs typeface="Georgia"/>
              </a:rPr>
              <a:t>are  </a:t>
            </a:r>
            <a:r>
              <a:rPr sz="2600" spc="-30" dirty="0">
                <a:latin typeface="Georgia"/>
                <a:cs typeface="Georgia"/>
              </a:rPr>
              <a:t>chloroform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20" dirty="0">
                <a:latin typeface="Georgia"/>
                <a:cs typeface="Georgia"/>
              </a:rPr>
              <a:t>ethyl</a:t>
            </a:r>
            <a:r>
              <a:rPr sz="2600" spc="-145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chloride.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80137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/>
              <a:t>SEMICLOSED</a:t>
            </a:r>
            <a:r>
              <a:rPr sz="5000" spc="-70" dirty="0"/>
              <a:t> </a:t>
            </a:r>
            <a:r>
              <a:rPr sz="5000" spc="-15" dirty="0"/>
              <a:t>CIRCUITS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947799"/>
            <a:ext cx="7426959" cy="2641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71755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25" dirty="0">
                <a:latin typeface="Georgia"/>
                <a:cs typeface="Georgia"/>
              </a:rPr>
              <a:t>These </a:t>
            </a:r>
            <a:r>
              <a:rPr sz="2600" spc="-30" dirty="0">
                <a:latin typeface="Georgia"/>
                <a:cs typeface="Georgia"/>
              </a:rPr>
              <a:t>circuits </a:t>
            </a:r>
            <a:r>
              <a:rPr sz="2600" spc="-50" dirty="0">
                <a:latin typeface="Georgia"/>
                <a:cs typeface="Georgia"/>
              </a:rPr>
              <a:t>were </a:t>
            </a:r>
            <a:r>
              <a:rPr sz="2600" spc="-30" dirty="0">
                <a:latin typeface="Georgia"/>
                <a:cs typeface="Georgia"/>
              </a:rPr>
              <a:t>described by </a:t>
            </a:r>
            <a:r>
              <a:rPr sz="2600" spc="-114" dirty="0">
                <a:latin typeface="Georgia"/>
                <a:cs typeface="Georgia"/>
              </a:rPr>
              <a:t>MAPELSON  </a:t>
            </a:r>
            <a:r>
              <a:rPr sz="2600" spc="-35" dirty="0">
                <a:latin typeface="Georgia"/>
                <a:cs typeface="Georgia"/>
              </a:rPr>
              <a:t>therefore also </a:t>
            </a:r>
            <a:r>
              <a:rPr sz="2600" spc="-20" dirty="0">
                <a:latin typeface="Georgia"/>
                <a:cs typeface="Georgia"/>
              </a:rPr>
              <a:t>called </a:t>
            </a:r>
            <a:r>
              <a:rPr sz="2600" spc="-65" dirty="0">
                <a:latin typeface="Georgia"/>
                <a:cs typeface="Georgia"/>
              </a:rPr>
              <a:t>as </a:t>
            </a:r>
            <a:r>
              <a:rPr sz="2600" spc="-40" dirty="0">
                <a:latin typeface="Georgia"/>
                <a:cs typeface="Georgia"/>
              </a:rPr>
              <a:t>Mapelson</a:t>
            </a:r>
            <a:r>
              <a:rPr sz="2600" spc="-250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circuits.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25" dirty="0">
                <a:latin typeface="Georgia"/>
                <a:cs typeface="Georgia"/>
              </a:rPr>
              <a:t>These </a:t>
            </a:r>
            <a:r>
              <a:rPr sz="2600" spc="-60" dirty="0">
                <a:latin typeface="Georgia"/>
                <a:cs typeface="Georgia"/>
              </a:rPr>
              <a:t>are </a:t>
            </a:r>
            <a:r>
              <a:rPr sz="2600" spc="-25" dirty="0">
                <a:latin typeface="Georgia"/>
                <a:cs typeface="Georgia"/>
              </a:rPr>
              <a:t>divided </a:t>
            </a:r>
            <a:r>
              <a:rPr sz="2600" spc="-20" dirty="0">
                <a:latin typeface="Georgia"/>
                <a:cs typeface="Georgia"/>
              </a:rPr>
              <a:t>into </a:t>
            </a:r>
            <a:r>
              <a:rPr sz="2600" spc="-55" dirty="0">
                <a:latin typeface="Georgia"/>
                <a:cs typeface="Georgia"/>
              </a:rPr>
              <a:t>six</a:t>
            </a:r>
            <a:r>
              <a:rPr sz="2600" spc="-225" dirty="0">
                <a:latin typeface="Georgia"/>
                <a:cs typeface="Georgia"/>
              </a:rPr>
              <a:t> </a:t>
            </a:r>
            <a:r>
              <a:rPr sz="2600" spc="-50" dirty="0">
                <a:latin typeface="Georgia"/>
                <a:cs typeface="Georgia"/>
              </a:rPr>
              <a:t>types: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926465" algn="l"/>
              </a:tabLst>
            </a:pPr>
            <a:r>
              <a:rPr sz="2600" spc="-75" dirty="0">
                <a:latin typeface="Georgia"/>
                <a:cs typeface="Georgia"/>
              </a:rPr>
              <a:t>Type	</a:t>
            </a:r>
            <a:r>
              <a:rPr sz="2600" spc="-15" dirty="0">
                <a:latin typeface="Georgia"/>
                <a:cs typeface="Georgia"/>
              </a:rPr>
              <a:t>A, </a:t>
            </a:r>
            <a:r>
              <a:rPr sz="2600" spc="-145" dirty="0">
                <a:latin typeface="Georgia"/>
                <a:cs typeface="Georgia"/>
              </a:rPr>
              <a:t>B </a:t>
            </a:r>
            <a:r>
              <a:rPr sz="2600" spc="-35" dirty="0">
                <a:latin typeface="Georgia"/>
                <a:cs typeface="Georgia"/>
              </a:rPr>
              <a:t>, </a:t>
            </a:r>
            <a:r>
              <a:rPr sz="2600" spc="-10" dirty="0">
                <a:latin typeface="Georgia"/>
                <a:cs typeface="Georgia"/>
              </a:rPr>
              <a:t>C, </a:t>
            </a:r>
            <a:r>
              <a:rPr sz="2600" spc="-95" dirty="0">
                <a:latin typeface="Georgia"/>
                <a:cs typeface="Georgia"/>
              </a:rPr>
              <a:t>D, </a:t>
            </a:r>
            <a:r>
              <a:rPr sz="2600" spc="-190" dirty="0">
                <a:latin typeface="Georgia"/>
                <a:cs typeface="Georgia"/>
              </a:rPr>
              <a:t>E </a:t>
            </a:r>
            <a:r>
              <a:rPr sz="2600" spc="-35" dirty="0">
                <a:latin typeface="Georgia"/>
                <a:cs typeface="Georgia"/>
              </a:rPr>
              <a:t>,</a:t>
            </a:r>
            <a:r>
              <a:rPr sz="2600" spc="120" dirty="0">
                <a:latin typeface="Georgia"/>
                <a:cs typeface="Georgia"/>
              </a:rPr>
              <a:t> </a:t>
            </a:r>
            <a:r>
              <a:rPr sz="2600" spc="-155" dirty="0">
                <a:latin typeface="Georgia"/>
                <a:cs typeface="Georgia"/>
              </a:rPr>
              <a:t>F</a:t>
            </a:r>
            <a:endParaRPr sz="2600">
              <a:latin typeface="Georgia"/>
              <a:cs typeface="Georg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</a:pPr>
            <a:r>
              <a:rPr sz="2600" spc="-45" dirty="0">
                <a:latin typeface="Georgia"/>
                <a:cs typeface="Georgia"/>
              </a:rPr>
              <a:t>Because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35" dirty="0">
                <a:latin typeface="Georgia"/>
                <a:cs typeface="Georgia"/>
              </a:rPr>
              <a:t>similarity </a:t>
            </a:r>
            <a:r>
              <a:rPr sz="2600" spc="-30" dirty="0">
                <a:latin typeface="Georgia"/>
                <a:cs typeface="Georgia"/>
              </a:rPr>
              <a:t>in </a:t>
            </a:r>
            <a:r>
              <a:rPr sz="2600" spc="-35" dirty="0">
                <a:latin typeface="Georgia"/>
                <a:cs typeface="Georgia"/>
              </a:rPr>
              <a:t>characteristics </a:t>
            </a:r>
            <a:r>
              <a:rPr sz="2600" spc="-30" dirty="0">
                <a:latin typeface="Georgia"/>
                <a:cs typeface="Georgia"/>
              </a:rPr>
              <a:t>some</a:t>
            </a:r>
            <a:r>
              <a:rPr sz="2600" spc="-250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authors  </a:t>
            </a:r>
            <a:r>
              <a:rPr sz="2600" spc="-60" dirty="0">
                <a:latin typeface="Georgia"/>
                <a:cs typeface="Georgia"/>
              </a:rPr>
              <a:t>have </a:t>
            </a:r>
            <a:r>
              <a:rPr sz="2600" spc="-30" dirty="0">
                <a:latin typeface="Georgia"/>
                <a:cs typeface="Georgia"/>
              </a:rPr>
              <a:t>classified </a:t>
            </a:r>
            <a:r>
              <a:rPr sz="2600" spc="-15" dirty="0">
                <a:latin typeface="Georgia"/>
                <a:cs typeface="Georgia"/>
              </a:rPr>
              <a:t>them </a:t>
            </a:r>
            <a:r>
              <a:rPr sz="2600" spc="-25" dirty="0">
                <a:latin typeface="Georgia"/>
                <a:cs typeface="Georgia"/>
              </a:rPr>
              <a:t>in </a:t>
            </a:r>
            <a:r>
              <a:rPr sz="2600" spc="-250" dirty="0">
                <a:latin typeface="Georgia"/>
                <a:cs typeface="Georgia"/>
              </a:rPr>
              <a:t>3 </a:t>
            </a:r>
            <a:r>
              <a:rPr sz="2600" spc="-35" dirty="0">
                <a:latin typeface="Georgia"/>
                <a:cs typeface="Georgia"/>
              </a:rPr>
              <a:t>groups- </a:t>
            </a:r>
            <a:r>
              <a:rPr sz="2600" spc="-15" dirty="0">
                <a:latin typeface="Georgia"/>
                <a:cs typeface="Georgia"/>
              </a:rPr>
              <a:t>A, </a:t>
            </a:r>
            <a:r>
              <a:rPr sz="2600" spc="-55" dirty="0">
                <a:latin typeface="Georgia"/>
                <a:cs typeface="Georgia"/>
              </a:rPr>
              <a:t>BC,</a:t>
            </a:r>
            <a:r>
              <a:rPr sz="2600" spc="-215" dirty="0">
                <a:latin typeface="Georgia"/>
                <a:cs typeface="Georgia"/>
              </a:rPr>
              <a:t> </a:t>
            </a:r>
            <a:r>
              <a:rPr sz="2600" spc="-114" dirty="0">
                <a:latin typeface="Georgia"/>
                <a:cs typeface="Georgia"/>
              </a:rPr>
              <a:t>DEF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6857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-828" y="0"/>
            <a:ext cx="9145590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2037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15745" algn="l"/>
              </a:tabLst>
            </a:pPr>
            <a:r>
              <a:rPr sz="5000" spc="-235" dirty="0"/>
              <a:t>T</a:t>
            </a:r>
            <a:r>
              <a:rPr sz="5000" dirty="0"/>
              <a:t>ype	A</a:t>
            </a:r>
            <a:endParaRPr sz="5000"/>
          </a:p>
        </p:txBody>
      </p:sp>
      <p:sp>
        <p:nvSpPr>
          <p:cNvPr id="8" name="object 8"/>
          <p:cNvSpPr txBox="1"/>
          <p:nvPr/>
        </p:nvSpPr>
        <p:spPr>
          <a:xfrm>
            <a:off x="535940" y="1869160"/>
            <a:ext cx="7985759" cy="39096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20" dirty="0">
                <a:latin typeface="Georgia"/>
                <a:cs typeface="Georgia"/>
              </a:rPr>
              <a:t>Also called </a:t>
            </a:r>
            <a:r>
              <a:rPr sz="2600" spc="-65" dirty="0">
                <a:latin typeface="Georgia"/>
                <a:cs typeface="Georgia"/>
              </a:rPr>
              <a:t>as </a:t>
            </a:r>
            <a:r>
              <a:rPr sz="2600" spc="-40" dirty="0">
                <a:latin typeface="Georgia"/>
                <a:cs typeface="Georgia"/>
              </a:rPr>
              <a:t>Magill</a:t>
            </a:r>
            <a:r>
              <a:rPr sz="2600" spc="-150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circuit.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85" dirty="0">
                <a:latin typeface="Georgia"/>
                <a:cs typeface="Georgia"/>
              </a:rPr>
              <a:t>Fresh </a:t>
            </a:r>
            <a:r>
              <a:rPr sz="2600" spc="-45" dirty="0">
                <a:latin typeface="Georgia"/>
                <a:cs typeface="Georgia"/>
              </a:rPr>
              <a:t>gases </a:t>
            </a:r>
            <a:r>
              <a:rPr sz="2600" spc="-20" dirty="0">
                <a:latin typeface="Georgia"/>
                <a:cs typeface="Georgia"/>
              </a:rPr>
              <a:t>coming </a:t>
            </a:r>
            <a:r>
              <a:rPr sz="2600" spc="-45" dirty="0">
                <a:latin typeface="Georgia"/>
                <a:cs typeface="Georgia"/>
              </a:rPr>
              <a:t>from </a:t>
            </a:r>
            <a:r>
              <a:rPr sz="2600" spc="-25" dirty="0">
                <a:latin typeface="Georgia"/>
                <a:cs typeface="Georgia"/>
              </a:rPr>
              <a:t>machine </a:t>
            </a:r>
            <a:r>
              <a:rPr sz="2600" spc="-35" dirty="0">
                <a:latin typeface="Georgia"/>
                <a:cs typeface="Georgia"/>
              </a:rPr>
              <a:t>reaches </a:t>
            </a:r>
            <a:r>
              <a:rPr sz="2600" spc="-5" dirty="0">
                <a:latin typeface="Georgia"/>
                <a:cs typeface="Georgia"/>
              </a:rPr>
              <a:t>the</a:t>
            </a:r>
            <a:r>
              <a:rPr sz="2600" spc="-160" dirty="0">
                <a:latin typeface="Georgia"/>
                <a:cs typeface="Georgia"/>
              </a:rPr>
              <a:t> </a:t>
            </a:r>
            <a:r>
              <a:rPr sz="2600" spc="-50" dirty="0">
                <a:latin typeface="Georgia"/>
                <a:cs typeface="Georgia"/>
              </a:rPr>
              <a:t>patient.</a:t>
            </a:r>
            <a:endParaRPr sz="2600">
              <a:latin typeface="Georgia"/>
              <a:cs typeface="Georg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55" dirty="0">
                <a:latin typeface="Georgia"/>
                <a:cs typeface="Georgia"/>
              </a:rPr>
              <a:t>Exhaled </a:t>
            </a:r>
            <a:r>
              <a:rPr sz="2600" spc="-45" dirty="0">
                <a:latin typeface="Georgia"/>
                <a:cs typeface="Georgia"/>
              </a:rPr>
              <a:t>gases from </a:t>
            </a:r>
            <a:r>
              <a:rPr sz="2600" spc="-20" dirty="0">
                <a:latin typeface="Georgia"/>
                <a:cs typeface="Georgia"/>
              </a:rPr>
              <a:t>patient </a:t>
            </a:r>
            <a:r>
              <a:rPr sz="2600" spc="-60" dirty="0">
                <a:latin typeface="Georgia"/>
                <a:cs typeface="Georgia"/>
              </a:rPr>
              <a:t>are </a:t>
            </a:r>
            <a:r>
              <a:rPr sz="2600" spc="-30" dirty="0">
                <a:latin typeface="Georgia"/>
                <a:cs typeface="Georgia"/>
              </a:rPr>
              <a:t>mostly </a:t>
            </a:r>
            <a:r>
              <a:rPr sz="2600" spc="-25" dirty="0">
                <a:latin typeface="Georgia"/>
                <a:cs typeface="Georgia"/>
              </a:rPr>
              <a:t>exhaled </a:t>
            </a:r>
            <a:r>
              <a:rPr sz="2600" spc="-45" dirty="0">
                <a:latin typeface="Georgia"/>
                <a:cs typeface="Georgia"/>
              </a:rPr>
              <a:t>from  </a:t>
            </a:r>
            <a:r>
              <a:rPr sz="2600" spc="-55" dirty="0">
                <a:latin typeface="Georgia"/>
                <a:cs typeface="Georgia"/>
              </a:rPr>
              <a:t>pressure </a:t>
            </a:r>
            <a:r>
              <a:rPr sz="2600" spc="-35" dirty="0">
                <a:latin typeface="Georgia"/>
                <a:cs typeface="Georgia"/>
              </a:rPr>
              <a:t>relief </a:t>
            </a:r>
            <a:r>
              <a:rPr sz="2600" spc="-55" dirty="0">
                <a:latin typeface="Georgia"/>
                <a:cs typeface="Georgia"/>
              </a:rPr>
              <a:t>valve </a:t>
            </a:r>
            <a:r>
              <a:rPr sz="2600" spc="-5" dirty="0">
                <a:latin typeface="Georgia"/>
                <a:cs typeface="Georgia"/>
              </a:rPr>
              <a:t>but </a:t>
            </a:r>
            <a:r>
              <a:rPr sz="2600" spc="-30" dirty="0">
                <a:latin typeface="Georgia"/>
                <a:cs typeface="Georgia"/>
              </a:rPr>
              <a:t>some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dirty="0">
                <a:latin typeface="Georgia"/>
                <a:cs typeface="Georgia"/>
              </a:rPr>
              <a:t>the </a:t>
            </a:r>
            <a:r>
              <a:rPr sz="2600" spc="-45" dirty="0">
                <a:latin typeface="Georgia"/>
                <a:cs typeface="Georgia"/>
              </a:rPr>
              <a:t>gases </a:t>
            </a:r>
            <a:r>
              <a:rPr sz="2600" spc="-30" dirty="0">
                <a:latin typeface="Georgia"/>
                <a:cs typeface="Georgia"/>
              </a:rPr>
              <a:t>go </a:t>
            </a:r>
            <a:r>
              <a:rPr sz="2600" spc="-20" dirty="0">
                <a:latin typeface="Georgia"/>
                <a:cs typeface="Georgia"/>
              </a:rPr>
              <a:t>back </a:t>
            </a:r>
            <a:r>
              <a:rPr sz="2600" spc="-30" dirty="0">
                <a:latin typeface="Georgia"/>
                <a:cs typeface="Georgia"/>
              </a:rPr>
              <a:t>in  </a:t>
            </a:r>
            <a:r>
              <a:rPr sz="2600" spc="-10" dirty="0">
                <a:latin typeface="Georgia"/>
                <a:cs typeface="Georgia"/>
              </a:rPr>
              <a:t>tubing(that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35" dirty="0">
                <a:latin typeface="Georgia"/>
                <a:cs typeface="Georgia"/>
              </a:rPr>
              <a:t>why </a:t>
            </a:r>
            <a:r>
              <a:rPr sz="2600" spc="-20" dirty="0">
                <a:latin typeface="Georgia"/>
                <a:cs typeface="Georgia"/>
              </a:rPr>
              <a:t>these </a:t>
            </a:r>
            <a:r>
              <a:rPr sz="2600" spc="-30" dirty="0">
                <a:latin typeface="Georgia"/>
                <a:cs typeface="Georgia"/>
              </a:rPr>
              <a:t>circuits </a:t>
            </a:r>
            <a:r>
              <a:rPr sz="2600" spc="-60" dirty="0">
                <a:latin typeface="Georgia"/>
                <a:cs typeface="Georgia"/>
              </a:rPr>
              <a:t>are </a:t>
            </a:r>
            <a:r>
              <a:rPr sz="2600" spc="-20" dirty="0">
                <a:latin typeface="Georgia"/>
                <a:cs typeface="Georgia"/>
              </a:rPr>
              <a:t>called</a:t>
            </a:r>
            <a:r>
              <a:rPr sz="2600" spc="-450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semi </a:t>
            </a:r>
            <a:r>
              <a:rPr sz="2600" spc="-20" dirty="0">
                <a:latin typeface="Georgia"/>
                <a:cs typeface="Georgia"/>
              </a:rPr>
              <a:t>closed  </a:t>
            </a:r>
            <a:r>
              <a:rPr sz="2600" spc="-30" dirty="0">
                <a:latin typeface="Georgia"/>
                <a:cs typeface="Georgia"/>
              </a:rPr>
              <a:t>circuits)</a:t>
            </a:r>
            <a:endParaRPr sz="2600">
              <a:latin typeface="Georgia"/>
              <a:cs typeface="Georgia"/>
            </a:endParaRPr>
          </a:p>
          <a:p>
            <a:pPr marL="286385" marR="2159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15" dirty="0">
                <a:latin typeface="Georgia"/>
                <a:cs typeface="Georgia"/>
              </a:rPr>
              <a:t>The </a:t>
            </a:r>
            <a:r>
              <a:rPr sz="2600" spc="-45" dirty="0">
                <a:latin typeface="Georgia"/>
                <a:cs typeface="Georgia"/>
              </a:rPr>
              <a:t>expiratory gases </a:t>
            </a:r>
            <a:r>
              <a:rPr sz="2600" spc="-10" dirty="0">
                <a:latin typeface="Georgia"/>
                <a:cs typeface="Georgia"/>
              </a:rPr>
              <a:t>which </a:t>
            </a:r>
            <a:r>
              <a:rPr sz="2600" spc="-45" dirty="0">
                <a:latin typeface="Georgia"/>
                <a:cs typeface="Georgia"/>
              </a:rPr>
              <a:t>has </a:t>
            </a:r>
            <a:r>
              <a:rPr sz="2600" spc="-30" dirty="0">
                <a:latin typeface="Georgia"/>
                <a:cs typeface="Georgia"/>
              </a:rPr>
              <a:t>gone </a:t>
            </a:r>
            <a:r>
              <a:rPr sz="2600" spc="-15" dirty="0">
                <a:latin typeface="Georgia"/>
                <a:cs typeface="Georgia"/>
              </a:rPr>
              <a:t>back </a:t>
            </a:r>
            <a:r>
              <a:rPr sz="2600" spc="-25" dirty="0">
                <a:latin typeface="Georgia"/>
                <a:cs typeface="Georgia"/>
              </a:rPr>
              <a:t>in </a:t>
            </a:r>
            <a:r>
              <a:rPr sz="2600" spc="-5" dirty="0">
                <a:latin typeface="Georgia"/>
                <a:cs typeface="Georgia"/>
              </a:rPr>
              <a:t>the  </a:t>
            </a:r>
            <a:r>
              <a:rPr sz="2600" spc="-15" dirty="0">
                <a:latin typeface="Georgia"/>
                <a:cs typeface="Georgia"/>
              </a:rPr>
              <a:t>tubing </a:t>
            </a:r>
            <a:r>
              <a:rPr sz="2600" spc="-60" dirty="0">
                <a:latin typeface="Georgia"/>
                <a:cs typeface="Georgia"/>
              </a:rPr>
              <a:t>may </a:t>
            </a:r>
            <a:r>
              <a:rPr sz="2600" spc="-10" dirty="0">
                <a:latin typeface="Georgia"/>
                <a:cs typeface="Georgia"/>
              </a:rPr>
              <a:t>be </a:t>
            </a:r>
            <a:r>
              <a:rPr sz="2600" spc="-30" dirty="0">
                <a:latin typeface="Georgia"/>
                <a:cs typeface="Georgia"/>
              </a:rPr>
              <a:t>reinhaled by </a:t>
            </a:r>
            <a:r>
              <a:rPr sz="2600" dirty="0">
                <a:latin typeface="Georgia"/>
                <a:cs typeface="Georgia"/>
              </a:rPr>
              <a:t>the </a:t>
            </a:r>
            <a:r>
              <a:rPr sz="2600" spc="-20" dirty="0">
                <a:latin typeface="Georgia"/>
                <a:cs typeface="Georgia"/>
              </a:rPr>
              <a:t>patient </a:t>
            </a:r>
            <a:r>
              <a:rPr sz="2600" spc="-25" dirty="0">
                <a:latin typeface="Georgia"/>
                <a:cs typeface="Georgia"/>
              </a:rPr>
              <a:t>in next</a:t>
            </a:r>
            <a:r>
              <a:rPr sz="2600" spc="-210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breath.  </a:t>
            </a:r>
            <a:r>
              <a:rPr sz="2600" spc="-35" dirty="0">
                <a:latin typeface="Georgia"/>
                <a:cs typeface="Georgia"/>
              </a:rPr>
              <a:t>This </a:t>
            </a:r>
            <a:r>
              <a:rPr sz="2600" spc="-55" dirty="0">
                <a:latin typeface="Georgia"/>
                <a:cs typeface="Georgia"/>
              </a:rPr>
              <a:t>is </a:t>
            </a:r>
            <a:r>
              <a:rPr sz="2600" spc="-20" dirty="0">
                <a:latin typeface="Georgia"/>
                <a:cs typeface="Georgia"/>
              </a:rPr>
              <a:t>called </a:t>
            </a:r>
            <a:r>
              <a:rPr sz="2600" spc="-65" dirty="0">
                <a:latin typeface="Georgia"/>
                <a:cs typeface="Georgia"/>
              </a:rPr>
              <a:t>as</a:t>
            </a:r>
            <a:r>
              <a:rPr sz="2600" spc="-125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rebreathing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1183</Words>
  <Application>Microsoft Office PowerPoint</Application>
  <PresentationFormat>On-screen Show (4:3)</PresentationFormat>
  <Paragraphs>117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Carlito</vt:lpstr>
      <vt:lpstr>Constantia</vt:lpstr>
      <vt:lpstr>Georgia</vt:lpstr>
      <vt:lpstr>Times New Roman</vt:lpstr>
      <vt:lpstr>Trebuchet MS</vt:lpstr>
      <vt:lpstr>Wingdings 2</vt:lpstr>
      <vt:lpstr>Flow</vt:lpstr>
      <vt:lpstr>PowerPoint Presentation</vt:lpstr>
      <vt:lpstr>INTRODUCTION</vt:lpstr>
      <vt:lpstr>OPEN SYSTEM</vt:lpstr>
      <vt:lpstr>PowerPoint Presentation</vt:lpstr>
      <vt:lpstr>PowerPoint Presentation</vt:lpstr>
      <vt:lpstr>Disadvantages</vt:lpstr>
      <vt:lpstr>SEMICLOSED CIRCUITS</vt:lpstr>
      <vt:lpstr>PowerPoint Presentation</vt:lpstr>
      <vt:lpstr>Type A</vt:lpstr>
      <vt:lpstr>PowerPoint Presentation</vt:lpstr>
      <vt:lpstr>PowerPoint Presentation</vt:lpstr>
      <vt:lpstr>Type B</vt:lpstr>
      <vt:lpstr>Type C</vt:lpstr>
      <vt:lpstr>Type D</vt:lpstr>
      <vt:lpstr>PowerPoint Presentation</vt:lpstr>
      <vt:lpstr>PowerPoint Presentation</vt:lpstr>
      <vt:lpstr>Advantages of Bain circuit</vt:lpstr>
      <vt:lpstr>PowerPoint Presentation</vt:lpstr>
      <vt:lpstr>TYPE E</vt:lpstr>
      <vt:lpstr>TYPE F</vt:lpstr>
      <vt:lpstr>CLOSED CIRCUIT</vt:lpstr>
      <vt:lpstr>PowerPoint Presentation</vt:lpstr>
      <vt:lpstr>CIRCLE SYSTEM</vt:lpstr>
      <vt:lpstr>CARBON DIOXIDE ABSORBANT</vt:lpstr>
      <vt:lpstr>COLOUR INDICATORS OF  SODALIME</vt:lpstr>
      <vt:lpstr>Other signs of exhaustion</vt:lpstr>
      <vt:lpstr>Factors affecting carbon dioxide  absorption in closed circuit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Common</dc:creator>
  <cp:lastModifiedBy>User</cp:lastModifiedBy>
  <cp:revision>8</cp:revision>
  <dcterms:created xsi:type="dcterms:W3CDTF">2020-06-10T08:58:09Z</dcterms:created>
  <dcterms:modified xsi:type="dcterms:W3CDTF">2023-11-01T05:31:37Z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2020-06-10T00:00:00Z</vt:filetime>
  </property>
</Properties>
</file>