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8" r:id="rId5"/>
    <p:sldId id="259" r:id="rId6"/>
    <p:sldId id="269" r:id="rId7"/>
    <p:sldId id="260" r:id="rId8"/>
    <p:sldId id="270" r:id="rId9"/>
    <p:sldId id="261" r:id="rId10"/>
    <p:sldId id="262" r:id="rId11"/>
    <p:sldId id="263" r:id="rId12"/>
    <p:sldId id="264" r:id="rId13"/>
    <p:sldId id="265" r:id="rId14"/>
    <p:sldId id="266" r:id="rId15"/>
    <p:sldId id="26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50F5A92-E154-456A-8A13-4D6728D4540C}" type="datetimeFigureOut">
              <a:rPr lang="en-US" smtClean="0"/>
              <a:pPr/>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B8CF9-1A6B-4B7C-B692-9245D70DB32C}"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0F5A92-E154-456A-8A13-4D6728D4540C}" type="datetimeFigureOut">
              <a:rPr lang="en-US" smtClean="0"/>
              <a:pPr/>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0F5A92-E154-456A-8A13-4D6728D4540C}" type="datetimeFigureOut">
              <a:rPr lang="en-US" smtClean="0"/>
              <a:pPr/>
              <a:t>11/1/2023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0F5A92-E154-456A-8A13-4D6728D4540C}" type="datetimeFigureOut">
              <a:rPr lang="en-US" smtClean="0"/>
              <a:pPr/>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50F5A92-E154-456A-8A13-4D6728D4540C}" type="datetimeFigureOut">
              <a:rPr lang="en-US" smtClean="0"/>
              <a:pPr/>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B8CF9-1A6B-4B7C-B692-9245D70DB3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50F5A92-E154-456A-8A13-4D6728D4540C}" type="datetimeFigureOut">
              <a:rPr lang="en-US" smtClean="0"/>
              <a:pPr/>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50F5A92-E154-456A-8A13-4D6728D4540C}" type="datetimeFigureOut">
              <a:rPr lang="en-US" smtClean="0"/>
              <a:pPr/>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50F5A92-E154-456A-8A13-4D6728D4540C}" type="datetimeFigureOut">
              <a:rPr lang="en-US" smtClean="0"/>
              <a:pPr/>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F5A92-E154-456A-8A13-4D6728D4540C}" type="datetimeFigureOut">
              <a:rPr lang="en-US" smtClean="0"/>
              <a:pPr/>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BB8CF9-1A6B-4B7C-B692-9245D70DB3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50F5A92-E154-456A-8A13-4D6728D4540C}" type="datetimeFigureOut">
              <a:rPr lang="en-US" smtClean="0"/>
              <a:pPr/>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B8CF9-1A6B-4B7C-B692-9245D70DB32C}"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50F5A92-E154-456A-8A13-4D6728D4540C}" type="datetimeFigureOut">
              <a:rPr lang="en-US" smtClean="0"/>
              <a:pPr/>
              <a:t>11/1/2023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7BB8CF9-1A6B-4B7C-B692-9245D70DB32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50F5A92-E154-456A-8A13-4D6728D4540C}" type="datetimeFigureOut">
              <a:rPr lang="en-US" smtClean="0"/>
              <a:pPr/>
              <a:t>11/1/2023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7BB8CF9-1A6B-4B7C-B692-9245D70DB3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348" y="1595628"/>
            <a:ext cx="8077200" cy="1673352"/>
          </a:xfrm>
        </p:spPr>
        <p:txBody>
          <a:bodyPr/>
          <a:lstStyle/>
          <a:p>
            <a:r>
              <a:rPr lang="en-US" dirty="0"/>
              <a:t>INTRACRANIAL HEMATOMA</a:t>
            </a:r>
          </a:p>
        </p:txBody>
      </p:sp>
      <p:sp>
        <p:nvSpPr>
          <p:cNvPr id="3" name="Subtitle 2"/>
          <p:cNvSpPr>
            <a:spLocks noGrp="1"/>
          </p:cNvSpPr>
          <p:nvPr>
            <p:ph type="subTitle" idx="1"/>
          </p:nvPr>
        </p:nvSpPr>
        <p:spPr>
          <a:xfrm>
            <a:off x="0" y="1380744"/>
            <a:ext cx="9144000" cy="1499616"/>
          </a:xfrm>
        </p:spPr>
        <p:txBody>
          <a:bodyPr>
            <a:normAutofit/>
          </a:bodyPr>
          <a:lstStyle/>
          <a:p>
            <a:pPr algn="ctr"/>
            <a:r>
              <a:rPr lang="en-US" sz="2400" b="1" dirty="0">
                <a:latin typeface="Times New Roman" pitchFamily="18" charset="0"/>
                <a:cs typeface="Times New Roman" pitchFamily="18" charset="0"/>
              </a:rPr>
              <a:t>PRESENTED BY: SUJATA WALODE, TUTOR, MGM SBSA</a:t>
            </a:r>
          </a:p>
        </p:txBody>
      </p:sp>
      <p:pic>
        <p:nvPicPr>
          <p:cNvPr id="3074" name="Picture 2" descr="C:\Users\Common\Music\MSC\images (5).jpg"/>
          <p:cNvPicPr>
            <a:picLocks noChangeAspect="1" noChangeArrowheads="1"/>
          </p:cNvPicPr>
          <p:nvPr/>
        </p:nvPicPr>
        <p:blipFill>
          <a:blip r:embed="rId2"/>
          <a:srcRect/>
          <a:stretch>
            <a:fillRect/>
          </a:stretch>
        </p:blipFill>
        <p:spPr bwMode="auto">
          <a:xfrm>
            <a:off x="5181600" y="3657600"/>
            <a:ext cx="3657600" cy="320040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What are the symptoms of ICH?</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buNone/>
            </a:pPr>
            <a:r>
              <a:rPr lang="en-US" dirty="0">
                <a:latin typeface="Times New Roman" pitchFamily="18" charset="0"/>
                <a:cs typeface="Times New Roman" pitchFamily="18" charset="0"/>
              </a:rPr>
              <a:t>The signs and symptoms of ICH vary depending on the type, but they usually include:</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sudden and severe headache</a:t>
            </a:r>
          </a:p>
          <a:p>
            <a:r>
              <a:rPr lang="en-US" dirty="0">
                <a:latin typeface="Times New Roman" pitchFamily="18" charset="0"/>
                <a:cs typeface="Times New Roman" pitchFamily="18" charset="0"/>
              </a:rPr>
              <a:t>A headache associated with a recent blow to head</a:t>
            </a:r>
          </a:p>
          <a:p>
            <a:r>
              <a:rPr lang="en-US" dirty="0">
                <a:latin typeface="Times New Roman" pitchFamily="18" charset="0"/>
                <a:cs typeface="Times New Roman" pitchFamily="18" charset="0"/>
              </a:rPr>
              <a:t>A mild and long-lasting headache</a:t>
            </a:r>
          </a:p>
          <a:p>
            <a:r>
              <a:rPr lang="en-US" dirty="0">
                <a:latin typeface="Times New Roman" pitchFamily="18" charset="0"/>
                <a:cs typeface="Times New Roman" pitchFamily="18" charset="0"/>
              </a:rPr>
              <a:t>A headache accompanied by neck stiffness</a:t>
            </a:r>
          </a:p>
          <a:p>
            <a:r>
              <a:rPr lang="en-US" dirty="0">
                <a:latin typeface="Times New Roman" pitchFamily="18" charset="0"/>
                <a:cs typeface="Times New Roman" pitchFamily="18" charset="0"/>
              </a:rPr>
              <a:t>Confusion</a:t>
            </a:r>
          </a:p>
          <a:p>
            <a:r>
              <a:rPr lang="en-US" dirty="0">
                <a:latin typeface="Times New Roman" pitchFamily="18" charset="0"/>
                <a:cs typeface="Times New Roman" pitchFamily="18" charset="0"/>
              </a:rPr>
              <a:t>Drowsiness</a:t>
            </a:r>
          </a:p>
          <a:p>
            <a:r>
              <a:rPr lang="en-US" dirty="0">
                <a:latin typeface="Times New Roman" pitchFamily="18" charset="0"/>
                <a:cs typeface="Times New Roman" pitchFamily="18" charset="0"/>
              </a:rPr>
              <a:t>Vomiting more than twice in 24 hours</a:t>
            </a:r>
          </a:p>
          <a:p>
            <a:r>
              <a:rPr lang="en-US" dirty="0">
                <a:latin typeface="Times New Roman" pitchFamily="18" charset="0"/>
                <a:cs typeface="Times New Roman" pitchFamily="18" charset="0"/>
              </a:rPr>
              <a:t>Seizure</a:t>
            </a:r>
          </a:p>
          <a:p>
            <a:r>
              <a:rPr lang="en-US" dirty="0">
                <a:latin typeface="Times New Roman" pitchFamily="18" charset="0"/>
                <a:cs typeface="Times New Roman" pitchFamily="18" charset="0"/>
              </a:rPr>
              <a:t>Coma</a:t>
            </a:r>
          </a:p>
          <a:p>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ICH in children</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ICH in a child can indicate child abuse. The damage may be the result of a blow to the head or by shaking the child. This can lead to shaken baby syndrome. This is a condition that occurs when violent shaking leads to serious brain damage in a child.</a:t>
            </a:r>
          </a:p>
          <a:p>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Other signs of child abuse are:</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Swollen head</a:t>
            </a:r>
          </a:p>
          <a:p>
            <a:r>
              <a:rPr lang="en-US" dirty="0">
                <a:latin typeface="Times New Roman" pitchFamily="18" charset="0"/>
                <a:cs typeface="Times New Roman" pitchFamily="18" charset="0"/>
              </a:rPr>
              <a:t>Retinal hemorrhages</a:t>
            </a:r>
          </a:p>
          <a:p>
            <a:r>
              <a:rPr lang="en-US" dirty="0">
                <a:latin typeface="Times New Roman" pitchFamily="18" charset="0"/>
                <a:cs typeface="Times New Roman" pitchFamily="18" charset="0"/>
              </a:rPr>
              <a:t>Vomiting</a:t>
            </a:r>
          </a:p>
          <a:p>
            <a:r>
              <a:rPr lang="en-US" dirty="0">
                <a:latin typeface="Times New Roman" pitchFamily="18" charset="0"/>
                <a:cs typeface="Times New Roman" pitchFamily="18" charset="0"/>
              </a:rPr>
              <a:t>Seizure</a:t>
            </a:r>
          </a:p>
          <a:p>
            <a:r>
              <a:rPr lang="en-US" dirty="0">
                <a:latin typeface="Times New Roman" pitchFamily="18" charset="0"/>
                <a:cs typeface="Times New Roman" pitchFamily="18" charset="0"/>
              </a:rPr>
              <a:t>Unconsciousness</a:t>
            </a:r>
          </a:p>
          <a:p>
            <a:r>
              <a:rPr lang="en-US" dirty="0">
                <a:latin typeface="Times New Roman" pitchFamily="18" charset="0"/>
                <a:cs typeface="Times New Roman" pitchFamily="18" charset="0"/>
              </a:rPr>
              <a:t>Fractures of arms and legs of different ages</a:t>
            </a:r>
          </a:p>
          <a:p>
            <a:r>
              <a:rPr lang="en-US" dirty="0">
                <a:latin typeface="Times New Roman" pitchFamily="18" charset="0"/>
                <a:cs typeface="Times New Roman" pitchFamily="18" charset="0"/>
              </a:rPr>
              <a:t>Babies less than 12 months old may develop a swollen fontanel, or soft spot.</a:t>
            </a:r>
          </a:p>
          <a:p>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How is ICH diagnosed?</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 first step is to diagnose ICH is a CT scan of head. A CT scan can show abnormalities in brain like swelling or clots.</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CT scan may not show any sign of ICH. If  symptoms persists then doctor may choose to perform a lumbar puncture, or spinal tap, to test the fluid that cushions spine and brain.</a:t>
            </a:r>
          </a:p>
          <a:p>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What are the treatments for ICH?</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ICH is a medical emergency. Survival depends on getting treatment right away.</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It may be necessary to operate to relieve the pressure on the skull. Drilling a small hole in the skull releases blood. Drilling a larger hole or removing a piece of the skull may be necessary to remove a blood clot.</a:t>
            </a:r>
          </a:p>
          <a:p>
            <a:endParaRPr lang="en-US"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Medications</a:t>
            </a:r>
          </a:p>
          <a:p>
            <a:pPr>
              <a:buNone/>
            </a:pPr>
            <a:endParaRPr lang="en-US" b="1"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following drugs may be necessary:</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Steroids to reduce swelling</a:t>
            </a:r>
          </a:p>
          <a:p>
            <a:r>
              <a:rPr lang="en-US" dirty="0">
                <a:latin typeface="Times New Roman" pitchFamily="18" charset="0"/>
                <a:cs typeface="Times New Roman" pitchFamily="18" charset="0"/>
              </a:rPr>
              <a:t>Anticoagulants to reduce clotting</a:t>
            </a:r>
          </a:p>
          <a:p>
            <a:r>
              <a:rPr lang="en-US" dirty="0">
                <a:latin typeface="Times New Roman" pitchFamily="18" charset="0"/>
                <a:cs typeface="Times New Roman" pitchFamily="18" charset="0"/>
              </a:rPr>
              <a:t>Antiseizure medications</a:t>
            </a:r>
          </a:p>
          <a:p>
            <a:r>
              <a:rPr lang="en-US" dirty="0">
                <a:latin typeface="Times New Roman" pitchFamily="18" charset="0"/>
                <a:cs typeface="Times New Roman" pitchFamily="18" charset="0"/>
              </a:rPr>
              <a:t>Medications to counteract any blood thinners that are been taken.</a:t>
            </a:r>
          </a:p>
          <a:p>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70000" lnSpcReduction="20000"/>
          </a:bodyPr>
          <a:lstStyle/>
          <a:p>
            <a:pPr>
              <a:buNone/>
            </a:pPr>
            <a:r>
              <a:rPr lang="en-US" b="1" dirty="0">
                <a:latin typeface="Times New Roman" pitchFamily="18" charset="0"/>
                <a:cs typeface="Times New Roman" pitchFamily="18" charset="0"/>
              </a:rPr>
              <a:t>What are the complications associated with ICH?</a:t>
            </a:r>
          </a:p>
          <a:p>
            <a:r>
              <a:rPr lang="en-US" dirty="0">
                <a:latin typeface="Times New Roman" pitchFamily="18" charset="0"/>
                <a:cs typeface="Times New Roman" pitchFamily="18" charset="0"/>
              </a:rPr>
              <a:t>An ICH can lead to any of the following complications:</a:t>
            </a:r>
          </a:p>
          <a:p>
            <a:r>
              <a:rPr lang="en-US" dirty="0">
                <a:latin typeface="Times New Roman" pitchFamily="18" charset="0"/>
                <a:cs typeface="Times New Roman" pitchFamily="18" charset="0"/>
              </a:rPr>
              <a:t>Seizures</a:t>
            </a:r>
          </a:p>
          <a:p>
            <a:r>
              <a:rPr lang="en-US" dirty="0">
                <a:latin typeface="Times New Roman" pitchFamily="18" charset="0"/>
                <a:cs typeface="Times New Roman" pitchFamily="18" charset="0"/>
              </a:rPr>
              <a:t>Paralysis</a:t>
            </a:r>
          </a:p>
          <a:p>
            <a:r>
              <a:rPr lang="en-US" dirty="0">
                <a:latin typeface="Times New Roman" pitchFamily="18" charset="0"/>
                <a:cs typeface="Times New Roman" pitchFamily="18" charset="0"/>
              </a:rPr>
              <a:t>Headaches</a:t>
            </a:r>
          </a:p>
          <a:p>
            <a:r>
              <a:rPr lang="en-US" dirty="0">
                <a:latin typeface="Times New Roman" pitchFamily="18" charset="0"/>
                <a:cs typeface="Times New Roman" pitchFamily="18" charset="0"/>
              </a:rPr>
              <a:t>Brain development problems in children</a:t>
            </a:r>
          </a:p>
          <a:p>
            <a:r>
              <a:rPr lang="en-US" dirty="0">
                <a:latin typeface="Times New Roman" pitchFamily="18" charset="0"/>
                <a:cs typeface="Times New Roman" pitchFamily="18" charset="0"/>
              </a:rPr>
              <a:t>Memory loss</a:t>
            </a:r>
          </a:p>
          <a:p>
            <a:r>
              <a:rPr lang="en-US" dirty="0">
                <a:latin typeface="Times New Roman" pitchFamily="18" charset="0"/>
                <a:cs typeface="Times New Roman" pitchFamily="18" charset="0"/>
              </a:rPr>
              <a:t>Dizziness</a:t>
            </a:r>
          </a:p>
          <a:p>
            <a:r>
              <a:rPr lang="en-US" dirty="0">
                <a:latin typeface="Times New Roman" pitchFamily="18" charset="0"/>
                <a:cs typeface="Times New Roman" pitchFamily="18" charset="0"/>
              </a:rPr>
              <a:t>Difficulty concentrating</a:t>
            </a:r>
          </a:p>
          <a:p>
            <a:endParaRPr lang="en-US"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How can we prevent ICH?</a:t>
            </a:r>
          </a:p>
          <a:p>
            <a:r>
              <a:rPr lang="en-US" dirty="0">
                <a:latin typeface="Times New Roman" pitchFamily="18" charset="0"/>
                <a:cs typeface="Times New Roman" pitchFamily="18" charset="0"/>
              </a:rPr>
              <a:t>Basic preventive measures that can help avoid head injuries include the following:</a:t>
            </a:r>
          </a:p>
          <a:p>
            <a:r>
              <a:rPr lang="en-US" dirty="0">
                <a:latin typeface="Times New Roman" pitchFamily="18" charset="0"/>
                <a:cs typeface="Times New Roman" pitchFamily="18" charset="0"/>
              </a:rPr>
              <a:t>Always wear a helmet when riding a bike, motorcycle, skateboard, or scooter.</a:t>
            </a:r>
          </a:p>
          <a:p>
            <a:r>
              <a:rPr lang="en-US" dirty="0">
                <a:latin typeface="Times New Roman" pitchFamily="18" charset="0"/>
                <a:cs typeface="Times New Roman" pitchFamily="18" charset="0"/>
              </a:rPr>
              <a:t>Always wear your seatbelt.</a:t>
            </a:r>
          </a:p>
          <a:p>
            <a:r>
              <a:rPr lang="en-US" dirty="0">
                <a:latin typeface="Times New Roman" pitchFamily="18" charset="0"/>
                <a:cs typeface="Times New Roman" pitchFamily="18" charset="0"/>
              </a:rPr>
              <a:t>If you’re of older age, try to avoid falls.</a:t>
            </a:r>
          </a:p>
          <a:p>
            <a:pPr>
              <a:buNone/>
            </a:pP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What’s the long-term outlook?</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 outlook depends on the severity of the hemorrhage and how quickly we get medical care as ICH is a life-threatening condition.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Depending on the severity of the hemorrhage, draining a hematoma can lead to recovery. Physical or occupational therapy is sometimes needed to help return to normal activities</a:t>
            </a:r>
          </a:p>
          <a:p>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THANK YOU</a:t>
            </a:r>
          </a:p>
        </p:txBody>
      </p:sp>
      <p:pic>
        <p:nvPicPr>
          <p:cNvPr id="28674" name="Picture 2" descr="Epidural Hematoma: Background, Pathophysiology, Epidemiology"/>
          <p:cNvPicPr>
            <a:picLocks noChangeAspect="1" noChangeArrowheads="1"/>
          </p:cNvPicPr>
          <p:nvPr/>
        </p:nvPicPr>
        <p:blipFill>
          <a:blip r:embed="rId2"/>
          <a:srcRect/>
          <a:stretch>
            <a:fillRect/>
          </a:stretch>
        </p:blipFill>
        <p:spPr bwMode="auto">
          <a:xfrm>
            <a:off x="1143000" y="1905000"/>
            <a:ext cx="6096000" cy="3962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52728"/>
          </a:xfrm>
        </p:spPr>
        <p:txBody>
          <a:bodyPr>
            <a:normAutofit fontScale="90000"/>
          </a:bodyPr>
          <a:lstStyle/>
          <a:p>
            <a:r>
              <a:rPr lang="en-US" b="1" dirty="0">
                <a:latin typeface="Times New Roman" pitchFamily="18" charset="0"/>
                <a:cs typeface="Times New Roman" pitchFamily="18" charset="0"/>
              </a:rPr>
              <a:t>What is an Intracranial </a:t>
            </a:r>
            <a:r>
              <a:rPr lang="en-US" dirty="0">
                <a:latin typeface="Times New Roman" pitchFamily="18" charset="0"/>
                <a:cs typeface="Times New Roman" pitchFamily="18" charset="0"/>
              </a:rPr>
              <a:t>H</a:t>
            </a:r>
            <a:r>
              <a:rPr lang="en-US" b="1" dirty="0">
                <a:latin typeface="Times New Roman" pitchFamily="18" charset="0"/>
                <a:cs typeface="Times New Roman" pitchFamily="18" charset="0"/>
              </a:rPr>
              <a:t>emorrhage?</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Intracranial hemorrhage (ICH) refers to acute bleeding inside skull or brain. It’s a life-threatening emergency. </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An intracranial hematoma is a collection of blood within the skull, most commonly caused by rupture of a blood vessel within the brain or from trauma such as a car accident or fall. The blood collection can be within the brain tissue or underneath the skull, pressing on the brain.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Intracranial hemorrhage refers to any bleeding within the intracranial vault, including the brain parenchyma and surrounding </a:t>
            </a:r>
            <a:r>
              <a:rPr lang="en-US" dirty="0" err="1">
                <a:latin typeface="Times New Roman" pitchFamily="18" charset="0"/>
                <a:cs typeface="Times New Roman" pitchFamily="18" charset="0"/>
              </a:rPr>
              <a:t>meningeal</a:t>
            </a:r>
            <a:r>
              <a:rPr lang="en-US" dirty="0">
                <a:latin typeface="Times New Roman" pitchFamily="18" charset="0"/>
                <a:cs typeface="Times New Roman" pitchFamily="18" charset="0"/>
              </a:rPr>
              <a:t> spaces.</a:t>
            </a:r>
          </a:p>
          <a:p>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types of ICH?</a:t>
            </a:r>
            <a:br>
              <a:rPr lang="en-US" b="1" dirty="0"/>
            </a:br>
            <a:endParaRPr lang="en-US" dirty="0"/>
          </a:p>
        </p:txBody>
      </p:sp>
      <p:sp>
        <p:nvSpPr>
          <p:cNvPr id="3" name="Content Placeholder 2"/>
          <p:cNvSpPr>
            <a:spLocks noGrp="1"/>
          </p:cNvSpPr>
          <p:nvPr>
            <p:ph idx="1"/>
          </p:nvPr>
        </p:nvSpPr>
        <p:spPr/>
        <p:txBody>
          <a:bodyPr/>
          <a:lstStyle/>
          <a:p>
            <a:pPr>
              <a:buNone/>
            </a:pPr>
            <a:r>
              <a:rPr lang="en-US" dirty="0">
                <a:latin typeface="Times New Roman" pitchFamily="18" charset="0"/>
                <a:cs typeface="Times New Roman" pitchFamily="18" charset="0"/>
              </a:rPr>
              <a:t>There are four types of ICH:</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Epidural hematoma</a:t>
            </a:r>
          </a:p>
          <a:p>
            <a:r>
              <a:rPr lang="en-US" dirty="0">
                <a:latin typeface="Times New Roman" pitchFamily="18" charset="0"/>
                <a:cs typeface="Times New Roman" pitchFamily="18" charset="0"/>
              </a:rPr>
              <a:t>Subdural hematoma</a:t>
            </a:r>
          </a:p>
          <a:p>
            <a:r>
              <a:rPr lang="en-US" dirty="0">
                <a:latin typeface="Times New Roman" pitchFamily="18" charset="0"/>
                <a:cs typeface="Times New Roman" pitchFamily="18" charset="0"/>
              </a:rPr>
              <a:t>Subarachnoid hemorrhage</a:t>
            </a:r>
          </a:p>
          <a:p>
            <a:r>
              <a:rPr lang="en-US" dirty="0">
                <a:latin typeface="Times New Roman" pitchFamily="18" charset="0"/>
                <a:cs typeface="Times New Roman" pitchFamily="18" charset="0"/>
              </a:rPr>
              <a:t>Intracerebral hemorrhage</a:t>
            </a:r>
          </a:p>
          <a:p>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457200" y="304800"/>
            <a:ext cx="8305800" cy="62484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0"/>
            <a:ext cx="8763000" cy="5745163"/>
          </a:xfrm>
        </p:spPr>
        <p:txBody>
          <a:bodyPr>
            <a:normAutofit fontScale="70000" lnSpcReduction="20000"/>
          </a:bodyPr>
          <a:lstStyle/>
          <a:p>
            <a:pPr>
              <a:buNone/>
            </a:pPr>
            <a:r>
              <a:rPr lang="en-US" b="1" dirty="0">
                <a:latin typeface="Times New Roman" pitchFamily="18" charset="0"/>
                <a:cs typeface="Times New Roman" pitchFamily="18" charset="0"/>
              </a:rPr>
              <a:t>Epidural hematoma</a:t>
            </a:r>
          </a:p>
          <a:p>
            <a:r>
              <a:rPr lang="en-US" dirty="0">
                <a:latin typeface="Times New Roman" pitchFamily="18" charset="0"/>
                <a:cs typeface="Times New Roman" pitchFamily="18" charset="0"/>
              </a:rPr>
              <a:t>A hematoma is a collection of blood, in a clot or ball, outside of a blood vessel. An epidural hematoma occurs when blood accumulates between  skull and the outermost covering of brain.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It typically follows a head injury, and usually with a skull fracture. High-pressure bleeding is a prominent feature. If you have an epidural hematoma, you may briefly lose consciousness and then regain consciousness.</a:t>
            </a:r>
          </a:p>
          <a:p>
            <a:endParaRPr lang="en-US" dirty="0">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Subdural hematoma</a:t>
            </a:r>
          </a:p>
          <a:p>
            <a:r>
              <a:rPr lang="en-US" dirty="0">
                <a:latin typeface="Times New Roman" pitchFamily="18" charset="0"/>
                <a:cs typeface="Times New Roman" pitchFamily="18" charset="0"/>
              </a:rPr>
              <a:t>A subdural hematoma is a collection of blood on the surface of brain.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It’s typically the result of head moving rapidly forward and stopping, such as in a car accident. However, it could also suggest abuse in children. This is the same type of movement a child experiences when being shaken.</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subdural hematoma is more common than other ICHs in older people and people with history of heavy alcohol use.</a:t>
            </a:r>
          </a:p>
          <a:p>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PIDURAL VS. SUBDURAL BLEED (With images) | Epidural hematoma"/>
          <p:cNvPicPr>
            <a:picLocks noChangeAspect="1" noChangeArrowheads="1"/>
          </p:cNvPicPr>
          <p:nvPr/>
        </p:nvPicPr>
        <p:blipFill>
          <a:blip r:embed="rId2"/>
          <a:srcRect/>
          <a:stretch>
            <a:fillRect/>
          </a:stretch>
        </p:blipFill>
        <p:spPr bwMode="auto">
          <a:xfrm>
            <a:off x="381000" y="533400"/>
            <a:ext cx="8001000" cy="594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458200" cy="4602163"/>
          </a:xfrm>
        </p:spPr>
        <p:txBody>
          <a:bodyPr>
            <a:normAutofit fontScale="25000" lnSpcReduction="20000"/>
          </a:bodyPr>
          <a:lstStyle/>
          <a:p>
            <a:pPr>
              <a:buNone/>
            </a:pPr>
            <a:r>
              <a:rPr lang="en-US" sz="7200" b="1" dirty="0">
                <a:latin typeface="Times New Roman" pitchFamily="18" charset="0"/>
                <a:cs typeface="Times New Roman" pitchFamily="18" charset="0"/>
              </a:rPr>
              <a:t>Subarachnoid hemorrhage</a:t>
            </a:r>
          </a:p>
          <a:p>
            <a:r>
              <a:rPr lang="en-US" sz="7200" dirty="0">
                <a:latin typeface="Times New Roman" pitchFamily="18" charset="0"/>
                <a:cs typeface="Times New Roman" pitchFamily="18" charset="0"/>
              </a:rPr>
              <a:t>A subarachnoid hemorrhage is when there’s bleeding between the brain and the thin tissues that cover the brain. These tissues are called meninges. The most common cause is trauma, but it can also be caused by rupture of a major blood vessel in the brain, such as from an </a:t>
            </a:r>
            <a:r>
              <a:rPr lang="en-US" sz="7200" dirty="0" err="1">
                <a:latin typeface="Times New Roman" pitchFamily="18" charset="0"/>
                <a:cs typeface="Times New Roman" pitchFamily="18" charset="0"/>
              </a:rPr>
              <a:t>intracerebral</a:t>
            </a:r>
            <a:r>
              <a:rPr lang="en-US" sz="7200" dirty="0">
                <a:latin typeface="Times New Roman" pitchFamily="18" charset="0"/>
                <a:cs typeface="Times New Roman" pitchFamily="18" charset="0"/>
              </a:rPr>
              <a:t> aneurysm.</a:t>
            </a:r>
          </a:p>
          <a:p>
            <a:endParaRPr lang="en-US" sz="7200" dirty="0">
              <a:latin typeface="Times New Roman" pitchFamily="18" charset="0"/>
              <a:cs typeface="Times New Roman" pitchFamily="18" charset="0"/>
            </a:endParaRPr>
          </a:p>
          <a:p>
            <a:r>
              <a:rPr lang="en-US" sz="7200" dirty="0">
                <a:latin typeface="Times New Roman" pitchFamily="18" charset="0"/>
                <a:cs typeface="Times New Roman" pitchFamily="18" charset="0"/>
              </a:rPr>
              <a:t>A sudden, sharp headache usually comes before a subarachnoid hemorrhage. Typical symptoms also include loss of consciousness and vomiting.</a:t>
            </a:r>
          </a:p>
          <a:p>
            <a:endParaRPr lang="en-US" sz="7200" dirty="0">
              <a:latin typeface="Times New Roman" pitchFamily="18" charset="0"/>
              <a:cs typeface="Times New Roman" pitchFamily="18" charset="0"/>
            </a:endParaRPr>
          </a:p>
          <a:p>
            <a:pPr>
              <a:buNone/>
            </a:pPr>
            <a:r>
              <a:rPr lang="en-US" sz="7200" b="1" dirty="0">
                <a:latin typeface="Times New Roman" pitchFamily="18" charset="0"/>
                <a:cs typeface="Times New Roman" pitchFamily="18" charset="0"/>
              </a:rPr>
              <a:t>Intracerebral hemorrhage</a:t>
            </a:r>
          </a:p>
          <a:p>
            <a:r>
              <a:rPr lang="en-US" sz="7200" dirty="0">
                <a:latin typeface="Times New Roman" pitchFamily="18" charset="0"/>
                <a:cs typeface="Times New Roman" pitchFamily="18" charset="0"/>
              </a:rPr>
              <a:t>Intracerebral hemorrhage is when there’s bleeding inside of your brain. This is the most common type of ICH that occurs with a stroke. It’s not usually the result of injury.</a:t>
            </a:r>
          </a:p>
          <a:p>
            <a:r>
              <a:rPr lang="en-US" sz="7200" dirty="0">
                <a:latin typeface="Times New Roman" pitchFamily="18" charset="0"/>
                <a:cs typeface="Times New Roman" pitchFamily="18" charset="0"/>
              </a:rPr>
              <a:t>A prominent warning sign is the sudden onset of neurological deficit. This is a problem with your brain’s functioning. The symptoms progress over minutes to hours. They include:</a:t>
            </a:r>
          </a:p>
          <a:p>
            <a:endParaRPr lang="en-US" sz="7200" dirty="0">
              <a:latin typeface="Times New Roman" pitchFamily="18" charset="0"/>
              <a:cs typeface="Times New Roman" pitchFamily="18" charset="0"/>
            </a:endParaRPr>
          </a:p>
          <a:p>
            <a:r>
              <a:rPr lang="en-US" sz="7200" dirty="0">
                <a:latin typeface="Times New Roman" pitchFamily="18" charset="0"/>
                <a:cs typeface="Times New Roman" pitchFamily="18" charset="0"/>
              </a:rPr>
              <a:t>Headache</a:t>
            </a:r>
          </a:p>
          <a:p>
            <a:r>
              <a:rPr lang="en-US" sz="7200" dirty="0">
                <a:latin typeface="Times New Roman" pitchFamily="18" charset="0"/>
                <a:cs typeface="Times New Roman" pitchFamily="18" charset="0"/>
              </a:rPr>
              <a:t>Difficulty speaking</a:t>
            </a:r>
          </a:p>
          <a:p>
            <a:r>
              <a:rPr lang="en-US" sz="7200" dirty="0">
                <a:latin typeface="Times New Roman" pitchFamily="18" charset="0"/>
                <a:cs typeface="Times New Roman" pitchFamily="18" charset="0"/>
              </a:rPr>
              <a:t>Nausea</a:t>
            </a:r>
          </a:p>
          <a:p>
            <a:r>
              <a:rPr lang="en-US" sz="7200" dirty="0">
                <a:latin typeface="Times New Roman" pitchFamily="18" charset="0"/>
                <a:cs typeface="Times New Roman" pitchFamily="18" charset="0"/>
              </a:rPr>
              <a:t>Vomiting</a:t>
            </a:r>
          </a:p>
          <a:p>
            <a:r>
              <a:rPr lang="en-US" sz="7200" dirty="0">
                <a:latin typeface="Times New Roman" pitchFamily="18" charset="0"/>
                <a:cs typeface="Times New Roman" pitchFamily="18" charset="0"/>
              </a:rPr>
              <a:t>Decreased consciousness</a:t>
            </a:r>
          </a:p>
          <a:p>
            <a:r>
              <a:rPr lang="en-US" sz="7200" dirty="0">
                <a:latin typeface="Times New Roman" pitchFamily="18" charset="0"/>
                <a:cs typeface="Times New Roman" pitchFamily="18" charset="0"/>
              </a:rPr>
              <a:t>Weakness in one part of the body</a:t>
            </a:r>
          </a:p>
          <a:p>
            <a:r>
              <a:rPr lang="en-US" sz="7200" dirty="0">
                <a:latin typeface="Times New Roman" pitchFamily="18" charset="0"/>
                <a:cs typeface="Times New Roman" pitchFamily="18" charset="0"/>
              </a:rPr>
              <a:t>Elevated blood pressure</a:t>
            </a:r>
          </a:p>
          <a:p>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 Intracranial Bleed - Part 1 - YouTube … | Subarachnoid ..."/>
          <p:cNvPicPr>
            <a:picLocks noChangeAspect="1" noChangeArrowheads="1"/>
          </p:cNvPicPr>
          <p:nvPr/>
        </p:nvPicPr>
        <p:blipFill>
          <a:blip r:embed="rId2"/>
          <a:srcRect/>
          <a:stretch>
            <a:fillRect/>
          </a:stretch>
        </p:blipFill>
        <p:spPr bwMode="auto">
          <a:xfrm>
            <a:off x="762000" y="304800"/>
            <a:ext cx="7772400" cy="6248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Who’s at risk for ICH?</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Most ICHs are due to a head injury. Any activities or lifestyle choices that put you at risk for a head injury can lead to ICH.</a:t>
            </a:r>
          </a:p>
          <a:p>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Factors that increase risk include:</a:t>
            </a:r>
          </a:p>
          <a:p>
            <a:pPr>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family history of ICH</a:t>
            </a:r>
          </a:p>
          <a:p>
            <a:r>
              <a:rPr lang="en-US" dirty="0">
                <a:latin typeface="Times New Roman" pitchFamily="18" charset="0"/>
                <a:cs typeface="Times New Roman" pitchFamily="18" charset="0"/>
              </a:rPr>
              <a:t>Heavy alcohol use</a:t>
            </a:r>
          </a:p>
          <a:p>
            <a:r>
              <a:rPr lang="en-US" dirty="0">
                <a:latin typeface="Times New Roman" pitchFamily="18" charset="0"/>
                <a:cs typeface="Times New Roman" pitchFamily="18" charset="0"/>
              </a:rPr>
              <a:t>Hypertension</a:t>
            </a:r>
          </a:p>
          <a:p>
            <a:r>
              <a:rPr lang="en-US" dirty="0">
                <a:latin typeface="Times New Roman" pitchFamily="18" charset="0"/>
                <a:cs typeface="Times New Roman" pitchFamily="18" charset="0"/>
              </a:rPr>
              <a:t>Cigarette smoking</a:t>
            </a:r>
          </a:p>
          <a:p>
            <a:r>
              <a:rPr lang="en-US" dirty="0">
                <a:latin typeface="Times New Roman" pitchFamily="18" charset="0"/>
                <a:cs typeface="Times New Roman" pitchFamily="18" charset="0"/>
              </a:rPr>
              <a:t>The use of certain drugs, including amphetamines, cocaine, and MDMA (often called “ecstasy”)</a:t>
            </a:r>
          </a:p>
          <a:p>
            <a:r>
              <a:rPr lang="en-US" dirty="0">
                <a:latin typeface="Times New Roman" pitchFamily="18" charset="0"/>
                <a:cs typeface="Times New Roman" pitchFamily="18" charset="0"/>
              </a:rPr>
              <a:t>Extreme physical exertion</a:t>
            </a:r>
          </a:p>
          <a:p>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157</TotalTime>
  <Words>1019</Words>
  <Application>Microsoft Office PowerPoint</Application>
  <PresentationFormat>On-screen Show (4:3)</PresentationFormat>
  <Paragraphs>115</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Corbel</vt:lpstr>
      <vt:lpstr>Times New Roman</vt:lpstr>
      <vt:lpstr>Wingdings</vt:lpstr>
      <vt:lpstr>Wingdings 2</vt:lpstr>
      <vt:lpstr>Wingdings 3</vt:lpstr>
      <vt:lpstr>Module</vt:lpstr>
      <vt:lpstr>INTRACRANIAL HEMATOMA</vt:lpstr>
      <vt:lpstr>What is an Intracranial Hemorrhage? </vt:lpstr>
      <vt:lpstr>What are the types of ICH? </vt:lpstr>
      <vt:lpstr>PowerPoint Presentation</vt:lpstr>
      <vt:lpstr>PowerPoint Presentation</vt:lpstr>
      <vt:lpstr>PowerPoint Presentation</vt:lpstr>
      <vt:lpstr>PowerPoint Presentation</vt:lpstr>
      <vt:lpstr>PowerPoint Presentation</vt:lpstr>
      <vt:lpstr>Who’s at risk for ICH? </vt:lpstr>
      <vt:lpstr>What are the symptoms of ICH? </vt:lpstr>
      <vt:lpstr>ICH in children </vt:lpstr>
      <vt:lpstr>How is ICH diagnosed? </vt:lpstr>
      <vt:lpstr>What are the treatments for ICH? </vt:lpstr>
      <vt:lpstr>PowerPoint Presentation</vt:lpstr>
      <vt:lpstr>What’s the long-term outlook?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Common</dc:creator>
  <cp:lastModifiedBy>User</cp:lastModifiedBy>
  <cp:revision>21</cp:revision>
  <dcterms:created xsi:type="dcterms:W3CDTF">2020-06-10T08:49:30Z</dcterms:created>
  <dcterms:modified xsi:type="dcterms:W3CDTF">2023-11-01T05:30:03Z</dcterms:modified>
</cp:coreProperties>
</file>