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9A38C-2573-4C02-8996-63AF1EC7C0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4B4AEC-7A64-474B-A393-16D3E61216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9508E4-D752-4204-878B-014ACA4C8B3C}"/>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5" name="Footer Placeholder 4">
            <a:extLst>
              <a:ext uri="{FF2B5EF4-FFF2-40B4-BE49-F238E27FC236}">
                <a16:creationId xmlns:a16="http://schemas.microsoft.com/office/drawing/2014/main" id="{C002B777-7D0F-4262-85D5-707FA4F972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57DD80-27D7-485C-8302-9817A8BD9410}"/>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428106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08340-05D7-4645-887B-46F0D75CD1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F4CB0E-1B86-4671-AE8B-367ED6389C0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1802B-AEFE-4F4C-9ED5-09DB8D46DA7C}"/>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5" name="Footer Placeholder 4">
            <a:extLst>
              <a:ext uri="{FF2B5EF4-FFF2-40B4-BE49-F238E27FC236}">
                <a16:creationId xmlns:a16="http://schemas.microsoft.com/office/drawing/2014/main" id="{4316F1A6-5A2A-4E3F-A4B7-31F9D6219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A2BD89-8190-4C45-81C7-71C398F142C5}"/>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3053163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D1DD3C-9E09-4DA9-8FEF-D51C13F8EF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55A21C-7A42-4829-B948-A465F114236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C5172A-8B83-4940-86A5-DB8BDE360B17}"/>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5" name="Footer Placeholder 4">
            <a:extLst>
              <a:ext uri="{FF2B5EF4-FFF2-40B4-BE49-F238E27FC236}">
                <a16:creationId xmlns:a16="http://schemas.microsoft.com/office/drawing/2014/main" id="{5819FF7E-B0A2-47DF-A378-2544424EFA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0FBDE6-130D-4B50-BF75-FDC5038C6E73}"/>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149273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81D68-F901-4250-9073-56FE281D68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ABBDBF-9249-4A6D-B040-A672D2E392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7B5288-10C0-463C-8240-6A69FEE45F76}"/>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5" name="Footer Placeholder 4">
            <a:extLst>
              <a:ext uri="{FF2B5EF4-FFF2-40B4-BE49-F238E27FC236}">
                <a16:creationId xmlns:a16="http://schemas.microsoft.com/office/drawing/2014/main" id="{3BA640C6-F026-464A-92F7-4B4596F1A3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98076-F480-407F-B2BF-364AD8A7AE7E}"/>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93725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9F4B8-C0EB-4356-8D2A-6EA38E1A6B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9A456E-B9C1-47AB-875B-CAE684C7CA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8ACE29C-0489-4D71-83C8-EEFA7004A4CA}"/>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5" name="Footer Placeholder 4">
            <a:extLst>
              <a:ext uri="{FF2B5EF4-FFF2-40B4-BE49-F238E27FC236}">
                <a16:creationId xmlns:a16="http://schemas.microsoft.com/office/drawing/2014/main" id="{3A6571D0-5609-4A96-A7EA-A9B1CD8628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9C448E-E1EE-4D6E-87E7-83912FEA2868}"/>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1671800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EDA23-6012-4327-9BE9-6A20D7DDC8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54DA6E-0F63-47B7-B8E6-F78326BE1BE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7202E7-D78C-417C-BC8A-0E9ECBDEDAF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4F1312-2A8C-4D8C-8F7D-B515CC82DDCA}"/>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6" name="Footer Placeholder 5">
            <a:extLst>
              <a:ext uri="{FF2B5EF4-FFF2-40B4-BE49-F238E27FC236}">
                <a16:creationId xmlns:a16="http://schemas.microsoft.com/office/drawing/2014/main" id="{F703F05A-26D4-44BE-9AA8-429449EA2B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D6BF50-1191-4DB5-9AAF-A187768D885C}"/>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439197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4AABB-D33E-4E94-B535-91C3E48208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66FECD-4233-4879-9CBD-5027F2FCA1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825318B-A682-4067-95D5-B942FA67A9C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BFC8E2-F71D-4300-B6DB-15ECC0366F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36F11D-6C3E-4CCD-9DB7-C3F34EB6731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6A6173-8857-4801-82D6-4EA81739A44D}"/>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8" name="Footer Placeholder 7">
            <a:extLst>
              <a:ext uri="{FF2B5EF4-FFF2-40B4-BE49-F238E27FC236}">
                <a16:creationId xmlns:a16="http://schemas.microsoft.com/office/drawing/2014/main" id="{A4CA114E-039E-4041-98C0-B253CAAC5B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0C781F-9430-40BA-8C4A-F4229E26C8A9}"/>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2010337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4EA69-9899-44EF-8D6E-7A25E55CB0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C9F5E5-0CEE-42F8-B473-C6C09FDE9228}"/>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4" name="Footer Placeholder 3">
            <a:extLst>
              <a:ext uri="{FF2B5EF4-FFF2-40B4-BE49-F238E27FC236}">
                <a16:creationId xmlns:a16="http://schemas.microsoft.com/office/drawing/2014/main" id="{B6BA9D8F-DBED-4F76-B54B-67A32F7A1E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40D54E-3A7C-4405-9714-244ED074879A}"/>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3940965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C01D3D-8ED5-49BE-AD6F-F3E11CF622F2}"/>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3" name="Footer Placeholder 2">
            <a:extLst>
              <a:ext uri="{FF2B5EF4-FFF2-40B4-BE49-F238E27FC236}">
                <a16:creationId xmlns:a16="http://schemas.microsoft.com/office/drawing/2014/main" id="{C22E5EA4-4230-44D2-A917-47BDDEEC73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BC5486-1F61-4AEC-A3D0-260053E2D658}"/>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2657582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2CE7F-55B1-44FE-907F-EF71E72170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FCA6F3-6FE2-4437-8DC4-89F884CC19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47C2D9-B555-452F-A5D2-776987EC0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E858B7-D3F2-4DA7-9059-33C09C69120C}"/>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6" name="Footer Placeholder 5">
            <a:extLst>
              <a:ext uri="{FF2B5EF4-FFF2-40B4-BE49-F238E27FC236}">
                <a16:creationId xmlns:a16="http://schemas.microsoft.com/office/drawing/2014/main" id="{21FEBB34-3DC8-4225-A3F5-AD0C358B41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4D7C1E-CB22-4A22-BFF8-76FCB61D235E}"/>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437734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F5A76-F814-424F-A38D-3723242745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7E14F1-16AE-4AA6-9D1B-9C4571E74A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6510C8-C75F-44FD-93E0-FE3EC8466D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031E553-968F-4199-9ABF-CC049EDB3FB9}"/>
              </a:ext>
            </a:extLst>
          </p:cNvPr>
          <p:cNvSpPr>
            <a:spLocks noGrp="1"/>
          </p:cNvSpPr>
          <p:nvPr>
            <p:ph type="dt" sz="half" idx="10"/>
          </p:nvPr>
        </p:nvSpPr>
        <p:spPr/>
        <p:txBody>
          <a:bodyPr/>
          <a:lstStyle/>
          <a:p>
            <a:fld id="{47859077-C8EB-49E1-A42D-C1CD392E1A3D}" type="datetimeFigureOut">
              <a:rPr lang="en-US" smtClean="0"/>
              <a:t>11/1/2023</a:t>
            </a:fld>
            <a:endParaRPr lang="en-US"/>
          </a:p>
        </p:txBody>
      </p:sp>
      <p:sp>
        <p:nvSpPr>
          <p:cNvPr id="6" name="Footer Placeholder 5">
            <a:extLst>
              <a:ext uri="{FF2B5EF4-FFF2-40B4-BE49-F238E27FC236}">
                <a16:creationId xmlns:a16="http://schemas.microsoft.com/office/drawing/2014/main" id="{4A14A7AB-0FEF-46B8-AC7E-9A5C777F0C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8F87AC-B66A-41DB-A746-DE4012B2877F}"/>
              </a:ext>
            </a:extLst>
          </p:cNvPr>
          <p:cNvSpPr>
            <a:spLocks noGrp="1"/>
          </p:cNvSpPr>
          <p:nvPr>
            <p:ph type="sldNum" sz="quarter" idx="12"/>
          </p:nvPr>
        </p:nvSpPr>
        <p:spPr/>
        <p:txBody>
          <a:bodyPr/>
          <a:lstStyle/>
          <a:p>
            <a:fld id="{2A2BC9EC-43AA-484C-9244-0341D9674521}" type="slidenum">
              <a:rPr lang="en-US" smtClean="0"/>
              <a:t>‹#›</a:t>
            </a:fld>
            <a:endParaRPr lang="en-US"/>
          </a:p>
        </p:txBody>
      </p:sp>
    </p:spTree>
    <p:extLst>
      <p:ext uri="{BB962C8B-B14F-4D97-AF65-F5344CB8AC3E}">
        <p14:creationId xmlns:p14="http://schemas.microsoft.com/office/powerpoint/2010/main" val="190677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74D338-26BF-46C6-A775-4E2BEBF90F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D3FAF9-2C2E-4FBA-BE42-75D2101E62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6B520-FC32-457B-B412-136AB73440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59077-C8EB-49E1-A42D-C1CD392E1A3D}" type="datetimeFigureOut">
              <a:rPr lang="en-US" smtClean="0"/>
              <a:t>11/1/2023</a:t>
            </a:fld>
            <a:endParaRPr lang="en-US"/>
          </a:p>
        </p:txBody>
      </p:sp>
      <p:sp>
        <p:nvSpPr>
          <p:cNvPr id="5" name="Footer Placeholder 4">
            <a:extLst>
              <a:ext uri="{FF2B5EF4-FFF2-40B4-BE49-F238E27FC236}">
                <a16:creationId xmlns:a16="http://schemas.microsoft.com/office/drawing/2014/main" id="{7DFED53B-70E9-488D-B480-1023D882E6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7E73E5-1B18-474E-A6EE-F0F28CF1B0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2BC9EC-43AA-484C-9244-0341D9674521}" type="slidenum">
              <a:rPr lang="en-US" smtClean="0"/>
              <a:t>‹#›</a:t>
            </a:fld>
            <a:endParaRPr lang="en-US"/>
          </a:p>
        </p:txBody>
      </p:sp>
    </p:spTree>
    <p:extLst>
      <p:ext uri="{BB962C8B-B14F-4D97-AF65-F5344CB8AC3E}">
        <p14:creationId xmlns:p14="http://schemas.microsoft.com/office/powerpoint/2010/main" val="2917186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06DEB-C994-402B-A581-5BD7802769F7}"/>
              </a:ext>
            </a:extLst>
          </p:cNvPr>
          <p:cNvSpPr>
            <a:spLocks noGrp="1"/>
          </p:cNvSpPr>
          <p:nvPr>
            <p:ph type="ctrTitle"/>
          </p:nvPr>
        </p:nvSpPr>
        <p:spPr/>
        <p:txBody>
          <a:bodyPr/>
          <a:lstStyle/>
          <a:p>
            <a:r>
              <a:rPr lang="en-US" dirty="0"/>
              <a:t>CARE OF UNCONCIOUS ADULTS &amp; PEDIATRICS</a:t>
            </a:r>
          </a:p>
        </p:txBody>
      </p:sp>
      <p:sp>
        <p:nvSpPr>
          <p:cNvPr id="3" name="Subtitle 2">
            <a:extLst>
              <a:ext uri="{FF2B5EF4-FFF2-40B4-BE49-F238E27FC236}">
                <a16:creationId xmlns:a16="http://schemas.microsoft.com/office/drawing/2014/main" id="{D1D4BFFA-7149-43A0-871E-4ABBFFC4D991}"/>
              </a:ext>
            </a:extLst>
          </p:cNvPr>
          <p:cNvSpPr>
            <a:spLocks noGrp="1"/>
          </p:cNvSpPr>
          <p:nvPr>
            <p:ph type="subTitle" idx="1"/>
          </p:nvPr>
        </p:nvSpPr>
        <p:spPr/>
        <p:txBody>
          <a:bodyPr/>
          <a:lstStyle/>
          <a:p>
            <a:r>
              <a:rPr lang="en-US"/>
              <a:t>SUJATA WALODE, TUTOR, MGM SBSA</a:t>
            </a:r>
            <a:endParaRPr lang="en-US" dirty="0"/>
          </a:p>
        </p:txBody>
      </p:sp>
    </p:spTree>
    <p:extLst>
      <p:ext uri="{BB962C8B-B14F-4D97-AF65-F5344CB8AC3E}">
        <p14:creationId xmlns:p14="http://schemas.microsoft.com/office/powerpoint/2010/main" val="308506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619B9-2D8D-4459-9885-1BA737953695}"/>
              </a:ext>
            </a:extLst>
          </p:cNvPr>
          <p:cNvSpPr>
            <a:spLocks noGrp="1"/>
          </p:cNvSpPr>
          <p:nvPr>
            <p:ph type="title"/>
          </p:nvPr>
        </p:nvSpPr>
        <p:spPr/>
        <p:txBody>
          <a:bodyPr/>
          <a:lstStyle/>
          <a:p>
            <a:r>
              <a:rPr lang="en-US" dirty="0"/>
              <a:t>CARE OF UNCONCIOUS ADULTS</a:t>
            </a:r>
          </a:p>
        </p:txBody>
      </p:sp>
      <p:sp>
        <p:nvSpPr>
          <p:cNvPr id="3" name="Content Placeholder 2">
            <a:extLst>
              <a:ext uri="{FF2B5EF4-FFF2-40B4-BE49-F238E27FC236}">
                <a16:creationId xmlns:a16="http://schemas.microsoft.com/office/drawing/2014/main" id="{6D365382-82C4-4AEF-B110-BE44FAE45F34}"/>
              </a:ext>
            </a:extLst>
          </p:cNvPr>
          <p:cNvSpPr>
            <a:spLocks noGrp="1"/>
          </p:cNvSpPr>
          <p:nvPr>
            <p:ph idx="1"/>
          </p:nvPr>
        </p:nvSpPr>
        <p:spPr/>
        <p:txBody>
          <a:bodyPr>
            <a:normAutofit fontScale="70000" lnSpcReduction="20000"/>
          </a:bodyPr>
          <a:lstStyle/>
          <a:p>
            <a:r>
              <a:rPr lang="en-US" dirty="0"/>
              <a:t>Caring for unconscious adult patients in the Intensive Care Unit (ICU) requires specialized knowledge, skills, and a multidisciplinary approach. The primary goals of care for unconscious patients in the ICU are to ensure their safety, maintain vital functions, prevent complications, and provide support for their recovery. Here are some important aspects of care for unconscious adult patients in the ICU:</a:t>
            </a:r>
          </a:p>
          <a:p>
            <a:r>
              <a:rPr lang="en-US" dirty="0"/>
              <a:t>Continuous Monitoring: Unconscious patients require continuous monitoring of vital signs, including heart rate, blood pressure, respiratory rate, and oxygen saturation. Monitoring brain function, usually through intracranial pressure monitoring or EEG (electroencephalogram), may also be necessary for certain patients.</a:t>
            </a:r>
          </a:p>
          <a:p>
            <a:r>
              <a:rPr lang="en-US" dirty="0"/>
              <a:t>Airway Management: Maintaining a clear and patent airway is crucial to ensure adequate oxygenation and ventilation. Patients may require intubation and mechanical ventilation to support their breathing. The endotracheal tube should be appropriately secured, and its position and function regularly assessed.</a:t>
            </a:r>
          </a:p>
          <a:p>
            <a:r>
              <a:rPr lang="en-US" dirty="0"/>
              <a:t>Sedation and Analgesia: Unconscious patients may require sedation and analgesia to keep them comfortable and prevent agitation or pain. These medications should be titrated carefully to achieve the desired level of sedation while minimizing the risk of adverse effects.</a:t>
            </a:r>
          </a:p>
          <a:p>
            <a:endParaRPr lang="en-US" dirty="0"/>
          </a:p>
        </p:txBody>
      </p:sp>
    </p:spTree>
    <p:extLst>
      <p:ext uri="{BB962C8B-B14F-4D97-AF65-F5344CB8AC3E}">
        <p14:creationId xmlns:p14="http://schemas.microsoft.com/office/powerpoint/2010/main" val="11331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F5022-82B8-4FF2-81AA-CC4DA4D97B76}"/>
              </a:ext>
            </a:extLst>
          </p:cNvPr>
          <p:cNvSpPr>
            <a:spLocks noGrp="1"/>
          </p:cNvSpPr>
          <p:nvPr>
            <p:ph type="title"/>
          </p:nvPr>
        </p:nvSpPr>
        <p:spPr/>
        <p:txBody>
          <a:bodyPr/>
          <a:lstStyle/>
          <a:p>
            <a:r>
              <a:rPr lang="en-US" dirty="0"/>
              <a:t>CARE OF UNCONCIOUS ADULTS</a:t>
            </a:r>
          </a:p>
        </p:txBody>
      </p:sp>
      <p:sp>
        <p:nvSpPr>
          <p:cNvPr id="3" name="Content Placeholder 2">
            <a:extLst>
              <a:ext uri="{FF2B5EF4-FFF2-40B4-BE49-F238E27FC236}">
                <a16:creationId xmlns:a16="http://schemas.microsoft.com/office/drawing/2014/main" id="{3B567D4C-CB79-4DA3-B933-8DBB59B77A7F}"/>
              </a:ext>
            </a:extLst>
          </p:cNvPr>
          <p:cNvSpPr>
            <a:spLocks noGrp="1"/>
          </p:cNvSpPr>
          <p:nvPr>
            <p:ph idx="1"/>
          </p:nvPr>
        </p:nvSpPr>
        <p:spPr/>
        <p:txBody>
          <a:bodyPr>
            <a:normAutofit fontScale="92500"/>
          </a:bodyPr>
          <a:lstStyle/>
          <a:p>
            <a:r>
              <a:rPr lang="en-US" dirty="0"/>
              <a:t>Nutrition and Hydration: Providing proper nutrition and hydration is essential for the patient's recovery. Depending on their condition, nutrition may be delivered through enteral feeding or intravenous (IV) fluids.</a:t>
            </a:r>
          </a:p>
          <a:p>
            <a:r>
              <a:rPr lang="en-US" dirty="0"/>
              <a:t>Prevention of Complications: Unconscious patients are at risk of various complications, including pressure ulcers, deep vein thrombosis (DVT), and infections. Frequent repositioning, use of pressure-relieving devices, and appropriate anticoagulant prophylaxis can help prevent these complications.</a:t>
            </a:r>
          </a:p>
          <a:p>
            <a:r>
              <a:rPr lang="en-US" dirty="0"/>
              <a:t>Infection Control: Strict infection control measures should be followed to minimize the risk of healthcare-associated infections, especially considering the vulnerability of unconscious patients.</a:t>
            </a:r>
          </a:p>
          <a:p>
            <a:endParaRPr lang="en-US" dirty="0"/>
          </a:p>
        </p:txBody>
      </p:sp>
    </p:spTree>
    <p:extLst>
      <p:ext uri="{BB962C8B-B14F-4D97-AF65-F5344CB8AC3E}">
        <p14:creationId xmlns:p14="http://schemas.microsoft.com/office/powerpoint/2010/main" val="2100111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DE9C4-C16E-4A27-AD0E-F648A3999C86}"/>
              </a:ext>
            </a:extLst>
          </p:cNvPr>
          <p:cNvSpPr>
            <a:spLocks noGrp="1"/>
          </p:cNvSpPr>
          <p:nvPr>
            <p:ph type="title"/>
          </p:nvPr>
        </p:nvSpPr>
        <p:spPr/>
        <p:txBody>
          <a:bodyPr/>
          <a:lstStyle/>
          <a:p>
            <a:r>
              <a:rPr lang="en-US" dirty="0"/>
              <a:t>CARE OF UNCONCIOUS ADULTS</a:t>
            </a:r>
          </a:p>
        </p:txBody>
      </p:sp>
      <p:sp>
        <p:nvSpPr>
          <p:cNvPr id="3" name="Content Placeholder 2">
            <a:extLst>
              <a:ext uri="{FF2B5EF4-FFF2-40B4-BE49-F238E27FC236}">
                <a16:creationId xmlns:a16="http://schemas.microsoft.com/office/drawing/2014/main" id="{F37D2573-ED53-46B8-957D-56D112ECEC36}"/>
              </a:ext>
            </a:extLst>
          </p:cNvPr>
          <p:cNvSpPr>
            <a:spLocks noGrp="1"/>
          </p:cNvSpPr>
          <p:nvPr>
            <p:ph idx="1"/>
          </p:nvPr>
        </p:nvSpPr>
        <p:spPr/>
        <p:txBody>
          <a:bodyPr>
            <a:normAutofit fontScale="85000" lnSpcReduction="10000"/>
          </a:bodyPr>
          <a:lstStyle/>
          <a:p>
            <a:r>
              <a:rPr lang="en-US" dirty="0"/>
              <a:t>Skin Care: Careful attention to skin integrity is crucial. Regular assessment and gentle cleaning of the skin can help prevent skin breakdown.</a:t>
            </a:r>
          </a:p>
          <a:p>
            <a:r>
              <a:rPr lang="en-US" dirty="0"/>
              <a:t>Neurological Assessment: Regular neurological assessments are conducted to monitor changes in the patient's level of consciousness and neurologic status. This may involve the Glasgow Coma Scale (GCS) or other specific assessments.</a:t>
            </a:r>
          </a:p>
          <a:p>
            <a:r>
              <a:rPr lang="en-US" dirty="0"/>
              <a:t>Family Communication and Support: Communication with the patient's family is essential to keep them informed about the patient's condition, treatment plan, and progress. Providing emotional support to the family during this challenging time is crucial.</a:t>
            </a:r>
          </a:p>
          <a:p>
            <a:r>
              <a:rPr lang="en-US" dirty="0"/>
              <a:t>Rehabilitation: Depending on the cause of unconsciousness, rehabilitation interventions may be initiated early to prevent complications related to immobility and to facilitate recovery once the patient regains consciousness.</a:t>
            </a:r>
          </a:p>
          <a:p>
            <a:endParaRPr lang="en-US" dirty="0"/>
          </a:p>
        </p:txBody>
      </p:sp>
    </p:spTree>
    <p:extLst>
      <p:ext uri="{BB962C8B-B14F-4D97-AF65-F5344CB8AC3E}">
        <p14:creationId xmlns:p14="http://schemas.microsoft.com/office/powerpoint/2010/main" val="3977839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4A506-0678-4F1C-93E8-38081B4784A9}"/>
              </a:ext>
            </a:extLst>
          </p:cNvPr>
          <p:cNvSpPr>
            <a:spLocks noGrp="1"/>
          </p:cNvSpPr>
          <p:nvPr>
            <p:ph type="title"/>
          </p:nvPr>
        </p:nvSpPr>
        <p:spPr/>
        <p:txBody>
          <a:bodyPr/>
          <a:lstStyle/>
          <a:p>
            <a:r>
              <a:rPr lang="en-US" dirty="0"/>
              <a:t>CARE OF UNCONCIOUS ADULTS</a:t>
            </a:r>
          </a:p>
        </p:txBody>
      </p:sp>
      <p:sp>
        <p:nvSpPr>
          <p:cNvPr id="3" name="Content Placeholder 2">
            <a:extLst>
              <a:ext uri="{FF2B5EF4-FFF2-40B4-BE49-F238E27FC236}">
                <a16:creationId xmlns:a16="http://schemas.microsoft.com/office/drawing/2014/main" id="{8399F8E3-4DA1-46B3-A732-9087683F9BED}"/>
              </a:ext>
            </a:extLst>
          </p:cNvPr>
          <p:cNvSpPr>
            <a:spLocks noGrp="1"/>
          </p:cNvSpPr>
          <p:nvPr>
            <p:ph idx="1"/>
          </p:nvPr>
        </p:nvSpPr>
        <p:spPr/>
        <p:txBody>
          <a:bodyPr>
            <a:normAutofit/>
          </a:bodyPr>
          <a:lstStyle/>
          <a:p>
            <a:r>
              <a:rPr lang="en-US" dirty="0"/>
              <a:t>It's important to note that the care of unconscious patients in the ICU is highly individualized based on the patient's specific medical condition, underlying cause of unconsciousness, and response to treatment. A collaborative and multidisciplinary approach, involving intensivists, nurses, respiratory therapists, physiotherapists, and other healthcare professionals, is necessary to provide comprehensive and high-quality care to these critically ill patients.</a:t>
            </a:r>
          </a:p>
        </p:txBody>
      </p:sp>
    </p:spTree>
    <p:extLst>
      <p:ext uri="{BB962C8B-B14F-4D97-AF65-F5344CB8AC3E}">
        <p14:creationId xmlns:p14="http://schemas.microsoft.com/office/powerpoint/2010/main" val="4149854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A38C-FAA1-46FB-8703-F05AAC7A5BB0}"/>
              </a:ext>
            </a:extLst>
          </p:cNvPr>
          <p:cNvSpPr>
            <a:spLocks noGrp="1"/>
          </p:cNvSpPr>
          <p:nvPr>
            <p:ph type="title"/>
          </p:nvPr>
        </p:nvSpPr>
        <p:spPr/>
        <p:txBody>
          <a:bodyPr>
            <a:normAutofit/>
          </a:bodyPr>
          <a:lstStyle/>
          <a:p>
            <a:r>
              <a:rPr lang="en-US" dirty="0"/>
              <a:t>CARE OF UNCONCIOUS PEDIATRICS</a:t>
            </a:r>
          </a:p>
        </p:txBody>
      </p:sp>
      <p:sp>
        <p:nvSpPr>
          <p:cNvPr id="3" name="Content Placeholder 2">
            <a:extLst>
              <a:ext uri="{FF2B5EF4-FFF2-40B4-BE49-F238E27FC236}">
                <a16:creationId xmlns:a16="http://schemas.microsoft.com/office/drawing/2014/main" id="{02716D62-6E20-4755-B0DC-2C002629E52F}"/>
              </a:ext>
            </a:extLst>
          </p:cNvPr>
          <p:cNvSpPr>
            <a:spLocks noGrp="1"/>
          </p:cNvSpPr>
          <p:nvPr>
            <p:ph idx="1"/>
          </p:nvPr>
        </p:nvSpPr>
        <p:spPr/>
        <p:txBody>
          <a:bodyPr>
            <a:normAutofit fontScale="70000" lnSpcReduction="20000"/>
          </a:bodyPr>
          <a:lstStyle/>
          <a:p>
            <a:r>
              <a:rPr lang="en-US" dirty="0"/>
              <a:t>Caring for unconscious pediatric patients in the Intensive Care Unit (ICU) requires specialized skills, knowledge, and a compassionate approach. Pediatric patients have unique physiological and developmental considerations that must be taken into account when providing care. Here are some important aspects of care for unconscious pediatric patients in the ICU:</a:t>
            </a:r>
          </a:p>
          <a:p>
            <a:r>
              <a:rPr lang="en-US" dirty="0"/>
              <a:t>Continuous Monitoring: Unconscious pediatric patients require continuous monitoring of vital signs, including heart rate, blood pressure, respiratory rate, oxygen saturation, and temperature. Additional monitoring, such as capnography (measuring exhaled carbon dioxide), may also be necessary.</a:t>
            </a:r>
          </a:p>
          <a:p>
            <a:r>
              <a:rPr lang="en-US" dirty="0"/>
              <a:t>Airway Management: Maintaining a clear and patent airway is critical for unconscious pediatric patients. Depending on the severity of respiratory compromise, airway support may include bag-mask ventilation, intubation, or even the use of advanced airway techniques like continuous positive airway pressure (CPAP) or high-flow nasal cannula (HFNC).</a:t>
            </a:r>
          </a:p>
          <a:p>
            <a:r>
              <a:rPr lang="en-US" dirty="0"/>
              <a:t>Sedation and Pain Management: Pediatric patients in the ICU may require sedation and analgesia to keep them comfortable, prevent agitation, and manage pain. Careful assessment and individualized dosing are essential to avoid adverse effects and achieve the desired level of sedation</a:t>
            </a:r>
          </a:p>
          <a:p>
            <a:endParaRPr lang="en-US" dirty="0"/>
          </a:p>
        </p:txBody>
      </p:sp>
    </p:spTree>
    <p:extLst>
      <p:ext uri="{BB962C8B-B14F-4D97-AF65-F5344CB8AC3E}">
        <p14:creationId xmlns:p14="http://schemas.microsoft.com/office/powerpoint/2010/main" val="3541550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9219D-3952-47CC-85E5-3497A74236A1}"/>
              </a:ext>
            </a:extLst>
          </p:cNvPr>
          <p:cNvSpPr>
            <a:spLocks noGrp="1"/>
          </p:cNvSpPr>
          <p:nvPr>
            <p:ph type="title"/>
          </p:nvPr>
        </p:nvSpPr>
        <p:spPr/>
        <p:txBody>
          <a:bodyPr/>
          <a:lstStyle/>
          <a:p>
            <a:r>
              <a:rPr lang="en-US" dirty="0"/>
              <a:t>CARE OF UNCONCIOUS PEDIATRICS</a:t>
            </a:r>
          </a:p>
        </p:txBody>
      </p:sp>
      <p:sp>
        <p:nvSpPr>
          <p:cNvPr id="3" name="Content Placeholder 2">
            <a:extLst>
              <a:ext uri="{FF2B5EF4-FFF2-40B4-BE49-F238E27FC236}">
                <a16:creationId xmlns:a16="http://schemas.microsoft.com/office/drawing/2014/main" id="{BBC28AE9-A17F-46B4-881D-A77466B17C21}"/>
              </a:ext>
            </a:extLst>
          </p:cNvPr>
          <p:cNvSpPr>
            <a:spLocks noGrp="1"/>
          </p:cNvSpPr>
          <p:nvPr>
            <p:ph idx="1"/>
          </p:nvPr>
        </p:nvSpPr>
        <p:spPr/>
        <p:txBody>
          <a:bodyPr>
            <a:normAutofit fontScale="92500" lnSpcReduction="10000"/>
          </a:bodyPr>
          <a:lstStyle/>
          <a:p>
            <a:r>
              <a:rPr lang="en-US" dirty="0"/>
              <a:t>Nutrition and Hydration: Providing appropriate nutrition and hydration is vital for the pediatric patient's recovery. Nutritional support may be delivered through enteral feeding or intravenous (IV) fluids, depending on the patient's condition.</a:t>
            </a:r>
          </a:p>
          <a:p>
            <a:r>
              <a:rPr lang="en-US" dirty="0"/>
              <a:t>Preventing Complications: Unconscious pediatric patients are at risk of various complications, including pressure ulcers, infections, and immobility-related issues. Regular repositioning, skin care, and early mobilization (when appropriate) are essential to minimize these risks.</a:t>
            </a:r>
          </a:p>
          <a:p>
            <a:r>
              <a:rPr lang="en-US" dirty="0"/>
              <a:t>Family-Centered Care: Involving and supporting the family in the care of the unconscious pediatric patient is crucial. Regular communication with the family to provide updates on the patient's condition, treatment plan, and progress is essential for reducing anxiety and promoting trust.</a:t>
            </a:r>
          </a:p>
          <a:p>
            <a:endParaRPr lang="en-US" dirty="0"/>
          </a:p>
        </p:txBody>
      </p:sp>
    </p:spTree>
    <p:extLst>
      <p:ext uri="{BB962C8B-B14F-4D97-AF65-F5344CB8AC3E}">
        <p14:creationId xmlns:p14="http://schemas.microsoft.com/office/powerpoint/2010/main" val="1366805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7594-E7DA-46CD-98A4-B34794C72188}"/>
              </a:ext>
            </a:extLst>
          </p:cNvPr>
          <p:cNvSpPr>
            <a:spLocks noGrp="1"/>
          </p:cNvSpPr>
          <p:nvPr>
            <p:ph type="title"/>
          </p:nvPr>
        </p:nvSpPr>
        <p:spPr/>
        <p:txBody>
          <a:bodyPr/>
          <a:lstStyle/>
          <a:p>
            <a:r>
              <a:rPr lang="en-US" dirty="0"/>
              <a:t>CARE OF UNCONCIOUS PEDIATRICS</a:t>
            </a:r>
          </a:p>
        </p:txBody>
      </p:sp>
      <p:sp>
        <p:nvSpPr>
          <p:cNvPr id="3" name="Content Placeholder 2">
            <a:extLst>
              <a:ext uri="{FF2B5EF4-FFF2-40B4-BE49-F238E27FC236}">
                <a16:creationId xmlns:a16="http://schemas.microsoft.com/office/drawing/2014/main" id="{12B41962-8F84-4A0A-BA4C-AD69CB4D9A6E}"/>
              </a:ext>
            </a:extLst>
          </p:cNvPr>
          <p:cNvSpPr>
            <a:spLocks noGrp="1"/>
          </p:cNvSpPr>
          <p:nvPr>
            <p:ph idx="1"/>
          </p:nvPr>
        </p:nvSpPr>
        <p:spPr/>
        <p:txBody>
          <a:bodyPr>
            <a:normAutofit fontScale="70000" lnSpcReduction="20000"/>
          </a:bodyPr>
          <a:lstStyle/>
          <a:p>
            <a:r>
              <a:rPr lang="en-US" dirty="0"/>
              <a:t>Neurological Assessment: Regular neurological assessments, tailored to the child's age and developmental stage, are performed to monitor changes in the level of consciousness and neurological status.</a:t>
            </a:r>
          </a:p>
          <a:p>
            <a:r>
              <a:rPr lang="en-US" dirty="0"/>
              <a:t>Infection Control: Strict infection control measures should be followed to prevent healthcare-associated infections and protect the pediatric patient from potential complications.</a:t>
            </a:r>
          </a:p>
          <a:p>
            <a:r>
              <a:rPr lang="en-US" dirty="0"/>
              <a:t>Developmentally Appropriate Care: Care should be tailored to the child's developmental stage, considering their emotional and psychological needs. Play therapy and distraction techniques may be used to alleviate fear and anxiety.</a:t>
            </a:r>
          </a:p>
          <a:p>
            <a:r>
              <a:rPr lang="en-US" dirty="0"/>
              <a:t>Rehabilitation: Depending on the cause of unconsciousness, early initiation of rehabilitation interventions may be important to prevent complications related to immobility and to facilitate recovery once the child regains consciousness.</a:t>
            </a:r>
          </a:p>
          <a:p>
            <a:r>
              <a:rPr lang="en-US" dirty="0"/>
              <a:t>Caring for unconscious pediatric patients requires a multidisciplinary approach, involving pediatric intensivists, pediatric nurses, respiratory therapists, child life specialists, and other healthcare professionals. The care provided should be family-centered, compassionate, and focused on supporting the child's recovery and overall well-being.</a:t>
            </a:r>
          </a:p>
          <a:p>
            <a:endParaRPr lang="en-US" dirty="0"/>
          </a:p>
        </p:txBody>
      </p:sp>
    </p:spTree>
    <p:extLst>
      <p:ext uri="{BB962C8B-B14F-4D97-AF65-F5344CB8AC3E}">
        <p14:creationId xmlns:p14="http://schemas.microsoft.com/office/powerpoint/2010/main" val="752942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1054</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CARE OF UNCONCIOUS ADULTS &amp; PEDIATRICS</vt:lpstr>
      <vt:lpstr>CARE OF UNCONCIOUS ADULTS</vt:lpstr>
      <vt:lpstr>CARE OF UNCONCIOUS ADULTS</vt:lpstr>
      <vt:lpstr>CARE OF UNCONCIOUS ADULTS</vt:lpstr>
      <vt:lpstr>CARE OF UNCONCIOUS ADULTS</vt:lpstr>
      <vt:lpstr>CARE OF UNCONCIOUS PEDIATRICS</vt:lpstr>
      <vt:lpstr>CARE OF UNCONCIOUS PEDIATRICS</vt:lpstr>
      <vt:lpstr>CARE OF UNCONCIOUS PEDIATRICS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PHYSIOTHERAPY TECHNIQUES</dc:title>
  <dc:creator>User</dc:creator>
  <cp:lastModifiedBy>User</cp:lastModifiedBy>
  <cp:revision>4</cp:revision>
  <dcterms:created xsi:type="dcterms:W3CDTF">2023-07-24T07:15:52Z</dcterms:created>
  <dcterms:modified xsi:type="dcterms:W3CDTF">2023-11-01T05:26:21Z</dcterms:modified>
</cp:coreProperties>
</file>