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4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45F84-2008-4503-AF08-10A0A4E6574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DFD544F-8844-45E6-A7F8-3E811C7D15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F33FA5F-3EB4-449F-853F-76ABCEE73AEF}"/>
              </a:ext>
            </a:extLst>
          </p:cNvPr>
          <p:cNvSpPr>
            <a:spLocks noGrp="1"/>
          </p:cNvSpPr>
          <p:nvPr>
            <p:ph type="dt" sz="half" idx="10"/>
          </p:nvPr>
        </p:nvSpPr>
        <p:spPr/>
        <p:txBody>
          <a:bodyPr/>
          <a:lstStyle/>
          <a:p>
            <a:fld id="{E799CFAF-28B0-4BA7-940A-57CFF03390CC}" type="datetimeFigureOut">
              <a:rPr lang="en-US" smtClean="0"/>
              <a:t>11/1/2023</a:t>
            </a:fld>
            <a:endParaRPr lang="en-US"/>
          </a:p>
        </p:txBody>
      </p:sp>
      <p:sp>
        <p:nvSpPr>
          <p:cNvPr id="5" name="Footer Placeholder 4">
            <a:extLst>
              <a:ext uri="{FF2B5EF4-FFF2-40B4-BE49-F238E27FC236}">
                <a16:creationId xmlns:a16="http://schemas.microsoft.com/office/drawing/2014/main" id="{82B23E3D-7C0A-45A5-83C8-88E9146802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0A512B-0A14-427A-98AD-52838E0D674B}"/>
              </a:ext>
            </a:extLst>
          </p:cNvPr>
          <p:cNvSpPr>
            <a:spLocks noGrp="1"/>
          </p:cNvSpPr>
          <p:nvPr>
            <p:ph type="sldNum" sz="quarter" idx="12"/>
          </p:nvPr>
        </p:nvSpPr>
        <p:spPr/>
        <p:txBody>
          <a:bodyPr/>
          <a:lstStyle/>
          <a:p>
            <a:fld id="{73A841B2-FC18-4C5C-AD2C-0CDBE3E1DE68}" type="slidenum">
              <a:rPr lang="en-US" smtClean="0"/>
              <a:t>‹#›</a:t>
            </a:fld>
            <a:endParaRPr lang="en-US"/>
          </a:p>
        </p:txBody>
      </p:sp>
    </p:spTree>
    <p:extLst>
      <p:ext uri="{BB962C8B-B14F-4D97-AF65-F5344CB8AC3E}">
        <p14:creationId xmlns:p14="http://schemas.microsoft.com/office/powerpoint/2010/main" val="2081214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34B78-9FA3-440A-A986-33E2C929495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480B56E-4B71-44C2-B44D-04F0221CB57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A98045-8E01-4CAD-8D84-B32664B32409}"/>
              </a:ext>
            </a:extLst>
          </p:cNvPr>
          <p:cNvSpPr>
            <a:spLocks noGrp="1"/>
          </p:cNvSpPr>
          <p:nvPr>
            <p:ph type="dt" sz="half" idx="10"/>
          </p:nvPr>
        </p:nvSpPr>
        <p:spPr/>
        <p:txBody>
          <a:bodyPr/>
          <a:lstStyle/>
          <a:p>
            <a:fld id="{E799CFAF-28B0-4BA7-940A-57CFF03390CC}" type="datetimeFigureOut">
              <a:rPr lang="en-US" smtClean="0"/>
              <a:t>11/1/2023</a:t>
            </a:fld>
            <a:endParaRPr lang="en-US"/>
          </a:p>
        </p:txBody>
      </p:sp>
      <p:sp>
        <p:nvSpPr>
          <p:cNvPr id="5" name="Footer Placeholder 4">
            <a:extLst>
              <a:ext uri="{FF2B5EF4-FFF2-40B4-BE49-F238E27FC236}">
                <a16:creationId xmlns:a16="http://schemas.microsoft.com/office/drawing/2014/main" id="{5EBCC912-995B-4D89-83F5-F13D6A0762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DB26DB-317E-4D0D-AAA3-F9E74140AF90}"/>
              </a:ext>
            </a:extLst>
          </p:cNvPr>
          <p:cNvSpPr>
            <a:spLocks noGrp="1"/>
          </p:cNvSpPr>
          <p:nvPr>
            <p:ph type="sldNum" sz="quarter" idx="12"/>
          </p:nvPr>
        </p:nvSpPr>
        <p:spPr/>
        <p:txBody>
          <a:bodyPr/>
          <a:lstStyle/>
          <a:p>
            <a:fld id="{73A841B2-FC18-4C5C-AD2C-0CDBE3E1DE68}" type="slidenum">
              <a:rPr lang="en-US" smtClean="0"/>
              <a:t>‹#›</a:t>
            </a:fld>
            <a:endParaRPr lang="en-US"/>
          </a:p>
        </p:txBody>
      </p:sp>
    </p:spTree>
    <p:extLst>
      <p:ext uri="{BB962C8B-B14F-4D97-AF65-F5344CB8AC3E}">
        <p14:creationId xmlns:p14="http://schemas.microsoft.com/office/powerpoint/2010/main" val="1248332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BF944D5-2133-4935-BC7C-08B5797426D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24F5E49-6202-43B9-AE18-851AF86B081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C540FF-B14F-4536-9E72-F86938AAB55D}"/>
              </a:ext>
            </a:extLst>
          </p:cNvPr>
          <p:cNvSpPr>
            <a:spLocks noGrp="1"/>
          </p:cNvSpPr>
          <p:nvPr>
            <p:ph type="dt" sz="half" idx="10"/>
          </p:nvPr>
        </p:nvSpPr>
        <p:spPr/>
        <p:txBody>
          <a:bodyPr/>
          <a:lstStyle/>
          <a:p>
            <a:fld id="{E799CFAF-28B0-4BA7-940A-57CFF03390CC}" type="datetimeFigureOut">
              <a:rPr lang="en-US" smtClean="0"/>
              <a:t>11/1/2023</a:t>
            </a:fld>
            <a:endParaRPr lang="en-US"/>
          </a:p>
        </p:txBody>
      </p:sp>
      <p:sp>
        <p:nvSpPr>
          <p:cNvPr id="5" name="Footer Placeholder 4">
            <a:extLst>
              <a:ext uri="{FF2B5EF4-FFF2-40B4-BE49-F238E27FC236}">
                <a16:creationId xmlns:a16="http://schemas.microsoft.com/office/drawing/2014/main" id="{B443FA3F-64B0-4EAA-864A-62645BE78F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67B563-41FA-4F0F-8C48-9DE353CCEA73}"/>
              </a:ext>
            </a:extLst>
          </p:cNvPr>
          <p:cNvSpPr>
            <a:spLocks noGrp="1"/>
          </p:cNvSpPr>
          <p:nvPr>
            <p:ph type="sldNum" sz="quarter" idx="12"/>
          </p:nvPr>
        </p:nvSpPr>
        <p:spPr/>
        <p:txBody>
          <a:bodyPr/>
          <a:lstStyle/>
          <a:p>
            <a:fld id="{73A841B2-FC18-4C5C-AD2C-0CDBE3E1DE68}" type="slidenum">
              <a:rPr lang="en-US" smtClean="0"/>
              <a:t>‹#›</a:t>
            </a:fld>
            <a:endParaRPr lang="en-US"/>
          </a:p>
        </p:txBody>
      </p:sp>
    </p:spTree>
    <p:extLst>
      <p:ext uri="{BB962C8B-B14F-4D97-AF65-F5344CB8AC3E}">
        <p14:creationId xmlns:p14="http://schemas.microsoft.com/office/powerpoint/2010/main" val="3283834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B00FA-3E3B-4087-8578-B73948528EA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09F2235-3759-42C7-AA7B-1657DF959D1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F1FCF1-4E50-495A-A600-7B6961843FD5}"/>
              </a:ext>
            </a:extLst>
          </p:cNvPr>
          <p:cNvSpPr>
            <a:spLocks noGrp="1"/>
          </p:cNvSpPr>
          <p:nvPr>
            <p:ph type="dt" sz="half" idx="10"/>
          </p:nvPr>
        </p:nvSpPr>
        <p:spPr/>
        <p:txBody>
          <a:bodyPr/>
          <a:lstStyle/>
          <a:p>
            <a:fld id="{E799CFAF-28B0-4BA7-940A-57CFF03390CC}" type="datetimeFigureOut">
              <a:rPr lang="en-US" smtClean="0"/>
              <a:t>11/1/2023</a:t>
            </a:fld>
            <a:endParaRPr lang="en-US"/>
          </a:p>
        </p:txBody>
      </p:sp>
      <p:sp>
        <p:nvSpPr>
          <p:cNvPr id="5" name="Footer Placeholder 4">
            <a:extLst>
              <a:ext uri="{FF2B5EF4-FFF2-40B4-BE49-F238E27FC236}">
                <a16:creationId xmlns:a16="http://schemas.microsoft.com/office/drawing/2014/main" id="{58C99C46-DB40-455F-BDCF-FD675742CF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67242E-8068-488A-80D5-3B8C07C68B34}"/>
              </a:ext>
            </a:extLst>
          </p:cNvPr>
          <p:cNvSpPr>
            <a:spLocks noGrp="1"/>
          </p:cNvSpPr>
          <p:nvPr>
            <p:ph type="sldNum" sz="quarter" idx="12"/>
          </p:nvPr>
        </p:nvSpPr>
        <p:spPr/>
        <p:txBody>
          <a:bodyPr/>
          <a:lstStyle/>
          <a:p>
            <a:fld id="{73A841B2-FC18-4C5C-AD2C-0CDBE3E1DE68}" type="slidenum">
              <a:rPr lang="en-US" smtClean="0"/>
              <a:t>‹#›</a:t>
            </a:fld>
            <a:endParaRPr lang="en-US"/>
          </a:p>
        </p:txBody>
      </p:sp>
    </p:spTree>
    <p:extLst>
      <p:ext uri="{BB962C8B-B14F-4D97-AF65-F5344CB8AC3E}">
        <p14:creationId xmlns:p14="http://schemas.microsoft.com/office/powerpoint/2010/main" val="12524739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71D2C-A0A9-4457-A879-3EEB206E63D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254879D-4611-4EB8-8D64-A6051D2EBBA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F7A75B1-156E-4B73-98DB-EC5901D17BC6}"/>
              </a:ext>
            </a:extLst>
          </p:cNvPr>
          <p:cNvSpPr>
            <a:spLocks noGrp="1"/>
          </p:cNvSpPr>
          <p:nvPr>
            <p:ph type="dt" sz="half" idx="10"/>
          </p:nvPr>
        </p:nvSpPr>
        <p:spPr/>
        <p:txBody>
          <a:bodyPr/>
          <a:lstStyle/>
          <a:p>
            <a:fld id="{E799CFAF-28B0-4BA7-940A-57CFF03390CC}" type="datetimeFigureOut">
              <a:rPr lang="en-US" smtClean="0"/>
              <a:t>11/1/2023</a:t>
            </a:fld>
            <a:endParaRPr lang="en-US"/>
          </a:p>
        </p:txBody>
      </p:sp>
      <p:sp>
        <p:nvSpPr>
          <p:cNvPr id="5" name="Footer Placeholder 4">
            <a:extLst>
              <a:ext uri="{FF2B5EF4-FFF2-40B4-BE49-F238E27FC236}">
                <a16:creationId xmlns:a16="http://schemas.microsoft.com/office/drawing/2014/main" id="{1651E850-DE42-4F6C-943E-DA4CF2C5AB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9DF948-46B6-48BB-BBA8-D5F0885277E6}"/>
              </a:ext>
            </a:extLst>
          </p:cNvPr>
          <p:cNvSpPr>
            <a:spLocks noGrp="1"/>
          </p:cNvSpPr>
          <p:nvPr>
            <p:ph type="sldNum" sz="quarter" idx="12"/>
          </p:nvPr>
        </p:nvSpPr>
        <p:spPr/>
        <p:txBody>
          <a:bodyPr/>
          <a:lstStyle/>
          <a:p>
            <a:fld id="{73A841B2-FC18-4C5C-AD2C-0CDBE3E1DE68}" type="slidenum">
              <a:rPr lang="en-US" smtClean="0"/>
              <a:t>‹#›</a:t>
            </a:fld>
            <a:endParaRPr lang="en-US"/>
          </a:p>
        </p:txBody>
      </p:sp>
    </p:spTree>
    <p:extLst>
      <p:ext uri="{BB962C8B-B14F-4D97-AF65-F5344CB8AC3E}">
        <p14:creationId xmlns:p14="http://schemas.microsoft.com/office/powerpoint/2010/main" val="2194638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B1A2C1-566C-4149-BA17-D30C2CEA1B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8604DBF-51DD-465F-91E5-485F64E9B5A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34636AA-AEC6-4DBD-A7D9-F316BB56E5B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4DB65F5-5936-408B-BE3A-6BC5FE30E65B}"/>
              </a:ext>
            </a:extLst>
          </p:cNvPr>
          <p:cNvSpPr>
            <a:spLocks noGrp="1"/>
          </p:cNvSpPr>
          <p:nvPr>
            <p:ph type="dt" sz="half" idx="10"/>
          </p:nvPr>
        </p:nvSpPr>
        <p:spPr/>
        <p:txBody>
          <a:bodyPr/>
          <a:lstStyle/>
          <a:p>
            <a:fld id="{E799CFAF-28B0-4BA7-940A-57CFF03390CC}" type="datetimeFigureOut">
              <a:rPr lang="en-US" smtClean="0"/>
              <a:t>11/1/2023</a:t>
            </a:fld>
            <a:endParaRPr lang="en-US"/>
          </a:p>
        </p:txBody>
      </p:sp>
      <p:sp>
        <p:nvSpPr>
          <p:cNvPr id="6" name="Footer Placeholder 5">
            <a:extLst>
              <a:ext uri="{FF2B5EF4-FFF2-40B4-BE49-F238E27FC236}">
                <a16:creationId xmlns:a16="http://schemas.microsoft.com/office/drawing/2014/main" id="{F31342A9-792F-4AF2-B4C9-73DFB51450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7B6A29-5E6B-4649-A9A9-0590773E11AD}"/>
              </a:ext>
            </a:extLst>
          </p:cNvPr>
          <p:cNvSpPr>
            <a:spLocks noGrp="1"/>
          </p:cNvSpPr>
          <p:nvPr>
            <p:ph type="sldNum" sz="quarter" idx="12"/>
          </p:nvPr>
        </p:nvSpPr>
        <p:spPr/>
        <p:txBody>
          <a:bodyPr/>
          <a:lstStyle/>
          <a:p>
            <a:fld id="{73A841B2-FC18-4C5C-AD2C-0CDBE3E1DE68}" type="slidenum">
              <a:rPr lang="en-US" smtClean="0"/>
              <a:t>‹#›</a:t>
            </a:fld>
            <a:endParaRPr lang="en-US"/>
          </a:p>
        </p:txBody>
      </p:sp>
    </p:spTree>
    <p:extLst>
      <p:ext uri="{BB962C8B-B14F-4D97-AF65-F5344CB8AC3E}">
        <p14:creationId xmlns:p14="http://schemas.microsoft.com/office/powerpoint/2010/main" val="983367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1380C-067D-47F1-BE6F-7EE781DE7D4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17C5D0C-CA4B-488D-9961-D64B04B367B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4049789-EC99-4AD4-9033-7923E308078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7C62C48-3FB7-4C03-97AD-C92486D2649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43F633B-7926-44E3-A938-625C445AA81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7E032E3-2E25-4436-BEEA-AC34AB46A689}"/>
              </a:ext>
            </a:extLst>
          </p:cNvPr>
          <p:cNvSpPr>
            <a:spLocks noGrp="1"/>
          </p:cNvSpPr>
          <p:nvPr>
            <p:ph type="dt" sz="half" idx="10"/>
          </p:nvPr>
        </p:nvSpPr>
        <p:spPr/>
        <p:txBody>
          <a:bodyPr/>
          <a:lstStyle/>
          <a:p>
            <a:fld id="{E799CFAF-28B0-4BA7-940A-57CFF03390CC}" type="datetimeFigureOut">
              <a:rPr lang="en-US" smtClean="0"/>
              <a:t>11/1/2023</a:t>
            </a:fld>
            <a:endParaRPr lang="en-US"/>
          </a:p>
        </p:txBody>
      </p:sp>
      <p:sp>
        <p:nvSpPr>
          <p:cNvPr id="8" name="Footer Placeholder 7">
            <a:extLst>
              <a:ext uri="{FF2B5EF4-FFF2-40B4-BE49-F238E27FC236}">
                <a16:creationId xmlns:a16="http://schemas.microsoft.com/office/drawing/2014/main" id="{2B34CE7B-2E33-4663-90A7-A2AD63D06FC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6CDADB8-10E5-4CAD-AF37-1F767E059955}"/>
              </a:ext>
            </a:extLst>
          </p:cNvPr>
          <p:cNvSpPr>
            <a:spLocks noGrp="1"/>
          </p:cNvSpPr>
          <p:nvPr>
            <p:ph type="sldNum" sz="quarter" idx="12"/>
          </p:nvPr>
        </p:nvSpPr>
        <p:spPr/>
        <p:txBody>
          <a:bodyPr/>
          <a:lstStyle/>
          <a:p>
            <a:fld id="{73A841B2-FC18-4C5C-AD2C-0CDBE3E1DE68}" type="slidenum">
              <a:rPr lang="en-US" smtClean="0"/>
              <a:t>‹#›</a:t>
            </a:fld>
            <a:endParaRPr lang="en-US"/>
          </a:p>
        </p:txBody>
      </p:sp>
    </p:spTree>
    <p:extLst>
      <p:ext uri="{BB962C8B-B14F-4D97-AF65-F5344CB8AC3E}">
        <p14:creationId xmlns:p14="http://schemas.microsoft.com/office/powerpoint/2010/main" val="2006363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76DD2-9C04-4245-A94F-25C201ACC78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2CC4EF7-9E04-49B4-9E20-746B1B117866}"/>
              </a:ext>
            </a:extLst>
          </p:cNvPr>
          <p:cNvSpPr>
            <a:spLocks noGrp="1"/>
          </p:cNvSpPr>
          <p:nvPr>
            <p:ph type="dt" sz="half" idx="10"/>
          </p:nvPr>
        </p:nvSpPr>
        <p:spPr/>
        <p:txBody>
          <a:bodyPr/>
          <a:lstStyle/>
          <a:p>
            <a:fld id="{E799CFAF-28B0-4BA7-940A-57CFF03390CC}" type="datetimeFigureOut">
              <a:rPr lang="en-US" smtClean="0"/>
              <a:t>11/1/2023</a:t>
            </a:fld>
            <a:endParaRPr lang="en-US"/>
          </a:p>
        </p:txBody>
      </p:sp>
      <p:sp>
        <p:nvSpPr>
          <p:cNvPr id="4" name="Footer Placeholder 3">
            <a:extLst>
              <a:ext uri="{FF2B5EF4-FFF2-40B4-BE49-F238E27FC236}">
                <a16:creationId xmlns:a16="http://schemas.microsoft.com/office/drawing/2014/main" id="{9D00C18F-A0E7-44AD-AD00-27372847FDB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E60EA2-F373-419A-B50D-B7143322DA51}"/>
              </a:ext>
            </a:extLst>
          </p:cNvPr>
          <p:cNvSpPr>
            <a:spLocks noGrp="1"/>
          </p:cNvSpPr>
          <p:nvPr>
            <p:ph type="sldNum" sz="quarter" idx="12"/>
          </p:nvPr>
        </p:nvSpPr>
        <p:spPr/>
        <p:txBody>
          <a:bodyPr/>
          <a:lstStyle/>
          <a:p>
            <a:fld id="{73A841B2-FC18-4C5C-AD2C-0CDBE3E1DE68}" type="slidenum">
              <a:rPr lang="en-US" smtClean="0"/>
              <a:t>‹#›</a:t>
            </a:fld>
            <a:endParaRPr lang="en-US"/>
          </a:p>
        </p:txBody>
      </p:sp>
    </p:spTree>
    <p:extLst>
      <p:ext uri="{BB962C8B-B14F-4D97-AF65-F5344CB8AC3E}">
        <p14:creationId xmlns:p14="http://schemas.microsoft.com/office/powerpoint/2010/main" val="37329709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F085B8-ECF1-40F9-8DE4-04A610FAA88C}"/>
              </a:ext>
            </a:extLst>
          </p:cNvPr>
          <p:cNvSpPr>
            <a:spLocks noGrp="1"/>
          </p:cNvSpPr>
          <p:nvPr>
            <p:ph type="dt" sz="half" idx="10"/>
          </p:nvPr>
        </p:nvSpPr>
        <p:spPr/>
        <p:txBody>
          <a:bodyPr/>
          <a:lstStyle/>
          <a:p>
            <a:fld id="{E799CFAF-28B0-4BA7-940A-57CFF03390CC}" type="datetimeFigureOut">
              <a:rPr lang="en-US" smtClean="0"/>
              <a:t>11/1/2023</a:t>
            </a:fld>
            <a:endParaRPr lang="en-US"/>
          </a:p>
        </p:txBody>
      </p:sp>
      <p:sp>
        <p:nvSpPr>
          <p:cNvPr id="3" name="Footer Placeholder 2">
            <a:extLst>
              <a:ext uri="{FF2B5EF4-FFF2-40B4-BE49-F238E27FC236}">
                <a16:creationId xmlns:a16="http://schemas.microsoft.com/office/drawing/2014/main" id="{761D57A7-7A8A-4D70-872C-31F91928885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F54EAF2-E21A-4875-B995-AEE2893C20F1}"/>
              </a:ext>
            </a:extLst>
          </p:cNvPr>
          <p:cNvSpPr>
            <a:spLocks noGrp="1"/>
          </p:cNvSpPr>
          <p:nvPr>
            <p:ph type="sldNum" sz="quarter" idx="12"/>
          </p:nvPr>
        </p:nvSpPr>
        <p:spPr/>
        <p:txBody>
          <a:bodyPr/>
          <a:lstStyle/>
          <a:p>
            <a:fld id="{73A841B2-FC18-4C5C-AD2C-0CDBE3E1DE68}" type="slidenum">
              <a:rPr lang="en-US" smtClean="0"/>
              <a:t>‹#›</a:t>
            </a:fld>
            <a:endParaRPr lang="en-US"/>
          </a:p>
        </p:txBody>
      </p:sp>
    </p:spTree>
    <p:extLst>
      <p:ext uri="{BB962C8B-B14F-4D97-AF65-F5344CB8AC3E}">
        <p14:creationId xmlns:p14="http://schemas.microsoft.com/office/powerpoint/2010/main" val="2776597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564A2-496E-4492-89CE-6E7A94EA5F4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FD643F1-9267-4D6C-9EBF-43C3B30B5BC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1370603-5FEC-4001-997A-4A46BE21CA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341B82A-EEA2-409D-A394-48374CCDA693}"/>
              </a:ext>
            </a:extLst>
          </p:cNvPr>
          <p:cNvSpPr>
            <a:spLocks noGrp="1"/>
          </p:cNvSpPr>
          <p:nvPr>
            <p:ph type="dt" sz="half" idx="10"/>
          </p:nvPr>
        </p:nvSpPr>
        <p:spPr/>
        <p:txBody>
          <a:bodyPr/>
          <a:lstStyle/>
          <a:p>
            <a:fld id="{E799CFAF-28B0-4BA7-940A-57CFF03390CC}" type="datetimeFigureOut">
              <a:rPr lang="en-US" smtClean="0"/>
              <a:t>11/1/2023</a:t>
            </a:fld>
            <a:endParaRPr lang="en-US"/>
          </a:p>
        </p:txBody>
      </p:sp>
      <p:sp>
        <p:nvSpPr>
          <p:cNvPr id="6" name="Footer Placeholder 5">
            <a:extLst>
              <a:ext uri="{FF2B5EF4-FFF2-40B4-BE49-F238E27FC236}">
                <a16:creationId xmlns:a16="http://schemas.microsoft.com/office/drawing/2014/main" id="{8687E2D1-583E-4952-9CDB-59610776AA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EF10EF-814B-40F4-A73B-F5CE9142A342}"/>
              </a:ext>
            </a:extLst>
          </p:cNvPr>
          <p:cNvSpPr>
            <a:spLocks noGrp="1"/>
          </p:cNvSpPr>
          <p:nvPr>
            <p:ph type="sldNum" sz="quarter" idx="12"/>
          </p:nvPr>
        </p:nvSpPr>
        <p:spPr/>
        <p:txBody>
          <a:bodyPr/>
          <a:lstStyle/>
          <a:p>
            <a:fld id="{73A841B2-FC18-4C5C-AD2C-0CDBE3E1DE68}" type="slidenum">
              <a:rPr lang="en-US" smtClean="0"/>
              <a:t>‹#›</a:t>
            </a:fld>
            <a:endParaRPr lang="en-US"/>
          </a:p>
        </p:txBody>
      </p:sp>
    </p:spTree>
    <p:extLst>
      <p:ext uri="{BB962C8B-B14F-4D97-AF65-F5344CB8AC3E}">
        <p14:creationId xmlns:p14="http://schemas.microsoft.com/office/powerpoint/2010/main" val="40498584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04529-920C-4588-9709-12885E7F01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66D7209-DD53-4D70-AB9D-D2BAF475E07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E6A4BA2-6D56-443E-AC1D-5793A1D41F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7385241-03B0-4D1A-AA99-61E97EB97D4B}"/>
              </a:ext>
            </a:extLst>
          </p:cNvPr>
          <p:cNvSpPr>
            <a:spLocks noGrp="1"/>
          </p:cNvSpPr>
          <p:nvPr>
            <p:ph type="dt" sz="half" idx="10"/>
          </p:nvPr>
        </p:nvSpPr>
        <p:spPr/>
        <p:txBody>
          <a:bodyPr/>
          <a:lstStyle/>
          <a:p>
            <a:fld id="{E799CFAF-28B0-4BA7-940A-57CFF03390CC}" type="datetimeFigureOut">
              <a:rPr lang="en-US" smtClean="0"/>
              <a:t>11/1/2023</a:t>
            </a:fld>
            <a:endParaRPr lang="en-US"/>
          </a:p>
        </p:txBody>
      </p:sp>
      <p:sp>
        <p:nvSpPr>
          <p:cNvPr id="6" name="Footer Placeholder 5">
            <a:extLst>
              <a:ext uri="{FF2B5EF4-FFF2-40B4-BE49-F238E27FC236}">
                <a16:creationId xmlns:a16="http://schemas.microsoft.com/office/drawing/2014/main" id="{9F0735C0-C977-443C-B52D-C714697957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CD193AD-648F-4E54-9F29-E29322AA0197}"/>
              </a:ext>
            </a:extLst>
          </p:cNvPr>
          <p:cNvSpPr>
            <a:spLocks noGrp="1"/>
          </p:cNvSpPr>
          <p:nvPr>
            <p:ph type="sldNum" sz="quarter" idx="12"/>
          </p:nvPr>
        </p:nvSpPr>
        <p:spPr/>
        <p:txBody>
          <a:bodyPr/>
          <a:lstStyle/>
          <a:p>
            <a:fld id="{73A841B2-FC18-4C5C-AD2C-0CDBE3E1DE68}" type="slidenum">
              <a:rPr lang="en-US" smtClean="0"/>
              <a:t>‹#›</a:t>
            </a:fld>
            <a:endParaRPr lang="en-US"/>
          </a:p>
        </p:txBody>
      </p:sp>
    </p:spTree>
    <p:extLst>
      <p:ext uri="{BB962C8B-B14F-4D97-AF65-F5344CB8AC3E}">
        <p14:creationId xmlns:p14="http://schemas.microsoft.com/office/powerpoint/2010/main" val="1876520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6A9E500-F712-4864-8684-6682561AB4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AB99833-742C-4AB3-BE91-5912ACF9C7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134B50-F9F6-404B-BF15-29D0A7A98EA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99CFAF-28B0-4BA7-940A-57CFF03390CC}" type="datetimeFigureOut">
              <a:rPr lang="en-US" smtClean="0"/>
              <a:t>11/1/2023</a:t>
            </a:fld>
            <a:endParaRPr lang="en-US"/>
          </a:p>
        </p:txBody>
      </p:sp>
      <p:sp>
        <p:nvSpPr>
          <p:cNvPr id="5" name="Footer Placeholder 4">
            <a:extLst>
              <a:ext uri="{FF2B5EF4-FFF2-40B4-BE49-F238E27FC236}">
                <a16:creationId xmlns:a16="http://schemas.microsoft.com/office/drawing/2014/main" id="{B5B91352-58A5-45D1-A19F-39C43B2179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A7E4478-57EE-464B-8265-60D04A89532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A841B2-FC18-4C5C-AD2C-0CDBE3E1DE68}" type="slidenum">
              <a:rPr lang="en-US" smtClean="0"/>
              <a:t>‹#›</a:t>
            </a:fld>
            <a:endParaRPr lang="en-US"/>
          </a:p>
        </p:txBody>
      </p:sp>
    </p:spTree>
    <p:extLst>
      <p:ext uri="{BB962C8B-B14F-4D97-AF65-F5344CB8AC3E}">
        <p14:creationId xmlns:p14="http://schemas.microsoft.com/office/powerpoint/2010/main" val="30272996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96A9CA-210F-47B5-9E06-E9A7E9822597}"/>
              </a:ext>
            </a:extLst>
          </p:cNvPr>
          <p:cNvSpPr>
            <a:spLocks noGrp="1"/>
          </p:cNvSpPr>
          <p:nvPr>
            <p:ph type="ctrTitle"/>
          </p:nvPr>
        </p:nvSpPr>
        <p:spPr/>
        <p:txBody>
          <a:bodyPr/>
          <a:lstStyle/>
          <a:p>
            <a:r>
              <a:rPr lang="en-US" dirty="0"/>
              <a:t>Acute Respiratory Failure</a:t>
            </a:r>
          </a:p>
        </p:txBody>
      </p:sp>
      <p:sp>
        <p:nvSpPr>
          <p:cNvPr id="3" name="Subtitle 2">
            <a:extLst>
              <a:ext uri="{FF2B5EF4-FFF2-40B4-BE49-F238E27FC236}">
                <a16:creationId xmlns:a16="http://schemas.microsoft.com/office/drawing/2014/main" id="{881A1A91-4449-4E45-96BE-FF64F62A5F31}"/>
              </a:ext>
            </a:extLst>
          </p:cNvPr>
          <p:cNvSpPr>
            <a:spLocks noGrp="1"/>
          </p:cNvSpPr>
          <p:nvPr>
            <p:ph type="subTitle" idx="1"/>
          </p:nvPr>
        </p:nvSpPr>
        <p:spPr/>
        <p:txBody>
          <a:bodyPr/>
          <a:lstStyle/>
          <a:p>
            <a:r>
              <a:rPr lang="en-US" dirty="0"/>
              <a:t>Sujata </a:t>
            </a:r>
            <a:r>
              <a:rPr lang="en-US" dirty="0" err="1"/>
              <a:t>Walode</a:t>
            </a:r>
            <a:r>
              <a:rPr lang="en-US" dirty="0"/>
              <a:t>, Tutor, MGM SBSA</a:t>
            </a:r>
          </a:p>
        </p:txBody>
      </p:sp>
    </p:spTree>
    <p:extLst>
      <p:ext uri="{BB962C8B-B14F-4D97-AF65-F5344CB8AC3E}">
        <p14:creationId xmlns:p14="http://schemas.microsoft.com/office/powerpoint/2010/main" val="1781049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5D0A12-978A-4EFC-BE85-FA1278030CED}"/>
              </a:ext>
            </a:extLst>
          </p:cNvPr>
          <p:cNvSpPr>
            <a:spLocks noGrp="1"/>
          </p:cNvSpPr>
          <p:nvPr>
            <p:ph type="title"/>
          </p:nvPr>
        </p:nvSpPr>
        <p:spPr/>
        <p:txBody>
          <a:bodyPr/>
          <a:lstStyle/>
          <a:p>
            <a:r>
              <a:rPr lang="en-US" dirty="0"/>
              <a:t>Definition</a:t>
            </a:r>
          </a:p>
        </p:txBody>
      </p:sp>
      <p:sp>
        <p:nvSpPr>
          <p:cNvPr id="3" name="Content Placeholder 2">
            <a:extLst>
              <a:ext uri="{FF2B5EF4-FFF2-40B4-BE49-F238E27FC236}">
                <a16:creationId xmlns:a16="http://schemas.microsoft.com/office/drawing/2014/main" id="{F1E5986F-E8DE-4A45-9ED6-4EF63802A9A6}"/>
              </a:ext>
            </a:extLst>
          </p:cNvPr>
          <p:cNvSpPr>
            <a:spLocks noGrp="1"/>
          </p:cNvSpPr>
          <p:nvPr>
            <p:ph idx="1"/>
          </p:nvPr>
        </p:nvSpPr>
        <p:spPr/>
        <p:txBody>
          <a:bodyPr/>
          <a:lstStyle/>
          <a:p>
            <a:r>
              <a:rPr lang="en-US" dirty="0"/>
              <a:t>Acute respiratory failure (ARF) is a medical emergency that occurs when the respiratory system fails to provide adequate oxygenation to the body's tissues and/or fails to adequately remove carbon dioxide from the blood. It can be a life-threatening condition and requires immediate medical attention. ARF can result from various underlying causes and can affect people of all ages.</a:t>
            </a:r>
          </a:p>
        </p:txBody>
      </p:sp>
    </p:spTree>
    <p:extLst>
      <p:ext uri="{BB962C8B-B14F-4D97-AF65-F5344CB8AC3E}">
        <p14:creationId xmlns:p14="http://schemas.microsoft.com/office/powerpoint/2010/main" val="2850978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0FFD0-5B4A-4056-9E94-1AF9174AF32E}"/>
              </a:ext>
            </a:extLst>
          </p:cNvPr>
          <p:cNvSpPr>
            <a:spLocks noGrp="1"/>
          </p:cNvSpPr>
          <p:nvPr>
            <p:ph type="title"/>
          </p:nvPr>
        </p:nvSpPr>
        <p:spPr/>
        <p:txBody>
          <a:bodyPr>
            <a:normAutofit fontScale="90000"/>
          </a:bodyPr>
          <a:lstStyle/>
          <a:p>
            <a:r>
              <a:rPr lang="en-US" b="1" dirty="0"/>
              <a:t>Etiology and Pathophysiology:</a:t>
            </a:r>
            <a:r>
              <a:rPr lang="en-US" dirty="0"/>
              <a:t> There are two main types of acute respiratory failure:</a:t>
            </a:r>
            <a:br>
              <a:rPr lang="en-US" dirty="0"/>
            </a:br>
            <a:endParaRPr lang="en-US" dirty="0"/>
          </a:p>
        </p:txBody>
      </p:sp>
      <p:sp>
        <p:nvSpPr>
          <p:cNvPr id="3" name="Content Placeholder 2">
            <a:extLst>
              <a:ext uri="{FF2B5EF4-FFF2-40B4-BE49-F238E27FC236}">
                <a16:creationId xmlns:a16="http://schemas.microsoft.com/office/drawing/2014/main" id="{207113A7-001D-4681-BCE0-D40698821618}"/>
              </a:ext>
            </a:extLst>
          </p:cNvPr>
          <p:cNvSpPr>
            <a:spLocks noGrp="1"/>
          </p:cNvSpPr>
          <p:nvPr>
            <p:ph idx="1"/>
          </p:nvPr>
        </p:nvSpPr>
        <p:spPr/>
        <p:txBody>
          <a:bodyPr>
            <a:normAutofit fontScale="77500" lnSpcReduction="20000"/>
          </a:bodyPr>
          <a:lstStyle/>
          <a:p>
            <a:r>
              <a:rPr lang="en-US" b="1" dirty="0"/>
              <a:t>Hypoxemic respiratory failure:</a:t>
            </a:r>
            <a:r>
              <a:rPr lang="en-US" dirty="0"/>
              <a:t> This occurs when the level of oxygen in the blood is too low (PaO2 &lt; 60 mmHg), and it is often associated with ventilation-perfusion (V/Q) mismatch or shunting. Some common causes of hypoxemic respiratory failure include:</a:t>
            </a:r>
          </a:p>
          <a:p>
            <a:pPr lvl="1"/>
            <a:r>
              <a:rPr lang="en-US" dirty="0"/>
              <a:t>Pneumonia</a:t>
            </a:r>
          </a:p>
          <a:p>
            <a:pPr lvl="1"/>
            <a:r>
              <a:rPr lang="en-US" dirty="0"/>
              <a:t>Acute respiratory distress syndrome (ARDS)</a:t>
            </a:r>
          </a:p>
          <a:p>
            <a:pPr lvl="1"/>
            <a:r>
              <a:rPr lang="en-US" dirty="0"/>
              <a:t>Pulmonary edema (fluid accumulation in the lungs)</a:t>
            </a:r>
          </a:p>
          <a:p>
            <a:pPr lvl="1"/>
            <a:r>
              <a:rPr lang="en-US" dirty="0"/>
              <a:t>Pulmonary embolism (blockage of a pulmonary artery)</a:t>
            </a:r>
          </a:p>
          <a:p>
            <a:pPr lvl="1"/>
            <a:r>
              <a:rPr lang="en-US" dirty="0"/>
              <a:t>Inhalation injuries</a:t>
            </a:r>
          </a:p>
          <a:p>
            <a:r>
              <a:rPr lang="en-US" b="1" dirty="0"/>
              <a:t>Hypercapnic respiratory failure:</a:t>
            </a:r>
            <a:r>
              <a:rPr lang="en-US" dirty="0"/>
              <a:t> This occurs when the level of carbon dioxide in the blood is too high (PaCO2 &gt; 50 mmHg). It is usually due to inadequate ventilation, leading to a buildup of carbon dioxide. Causes of hypercapnic respiratory failure include:</a:t>
            </a:r>
          </a:p>
          <a:p>
            <a:pPr lvl="1"/>
            <a:r>
              <a:rPr lang="en-US" dirty="0"/>
              <a:t>Chronic obstructive pulmonary disease (COPD)</a:t>
            </a:r>
          </a:p>
          <a:p>
            <a:pPr lvl="1"/>
            <a:r>
              <a:rPr lang="en-US" dirty="0"/>
              <a:t>Severe asthma exacerbation</a:t>
            </a:r>
          </a:p>
          <a:p>
            <a:pPr lvl="1"/>
            <a:r>
              <a:rPr lang="en-US" dirty="0"/>
              <a:t>Neuromuscular disorders affecting respiratory muscles (e.g., myasthenia gravis, amyotrophic lateral sclerosis)</a:t>
            </a:r>
          </a:p>
          <a:p>
            <a:endParaRPr lang="en-US" dirty="0"/>
          </a:p>
        </p:txBody>
      </p:sp>
    </p:spTree>
    <p:extLst>
      <p:ext uri="{BB962C8B-B14F-4D97-AF65-F5344CB8AC3E}">
        <p14:creationId xmlns:p14="http://schemas.microsoft.com/office/powerpoint/2010/main" val="1094003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C73FB2-39D2-4645-A66A-DA40C02DA436}"/>
              </a:ext>
            </a:extLst>
          </p:cNvPr>
          <p:cNvSpPr>
            <a:spLocks noGrp="1"/>
          </p:cNvSpPr>
          <p:nvPr>
            <p:ph type="title"/>
          </p:nvPr>
        </p:nvSpPr>
        <p:spPr/>
        <p:txBody>
          <a:bodyPr/>
          <a:lstStyle/>
          <a:p>
            <a:r>
              <a:rPr lang="en-US" dirty="0"/>
              <a:t>Symptoms</a:t>
            </a:r>
          </a:p>
        </p:txBody>
      </p:sp>
      <p:sp>
        <p:nvSpPr>
          <p:cNvPr id="3" name="Content Placeholder 2">
            <a:extLst>
              <a:ext uri="{FF2B5EF4-FFF2-40B4-BE49-F238E27FC236}">
                <a16:creationId xmlns:a16="http://schemas.microsoft.com/office/drawing/2014/main" id="{B47E07A0-D19C-4B1E-9474-B944CBB023DA}"/>
              </a:ext>
            </a:extLst>
          </p:cNvPr>
          <p:cNvSpPr>
            <a:spLocks noGrp="1"/>
          </p:cNvSpPr>
          <p:nvPr>
            <p:ph idx="1"/>
          </p:nvPr>
        </p:nvSpPr>
        <p:spPr/>
        <p:txBody>
          <a:bodyPr>
            <a:normAutofit lnSpcReduction="10000"/>
          </a:bodyPr>
          <a:lstStyle/>
          <a:p>
            <a:r>
              <a:rPr lang="en-US" dirty="0"/>
              <a:t>The symptoms of acute respiratory failure may include:</a:t>
            </a:r>
          </a:p>
          <a:p>
            <a:r>
              <a:rPr lang="en-US" dirty="0"/>
              <a:t>Severe shortness of breath or difficulty breathing</a:t>
            </a:r>
          </a:p>
          <a:p>
            <a:r>
              <a:rPr lang="en-US" dirty="0"/>
              <a:t>Rapid breathing (tachypnea)</a:t>
            </a:r>
          </a:p>
          <a:p>
            <a:r>
              <a:rPr lang="en-US" dirty="0"/>
              <a:t>Bluish discoloration of the skin and lips (cyanosis)</a:t>
            </a:r>
          </a:p>
          <a:p>
            <a:r>
              <a:rPr lang="en-US" dirty="0"/>
              <a:t>Confusion or altered mental status</a:t>
            </a:r>
          </a:p>
          <a:p>
            <a:r>
              <a:rPr lang="en-US" dirty="0"/>
              <a:t>Rapid heart rate (tachycardia)</a:t>
            </a:r>
          </a:p>
          <a:p>
            <a:r>
              <a:rPr lang="en-US" dirty="0"/>
              <a:t>Fatigue and weakness</a:t>
            </a:r>
          </a:p>
          <a:p>
            <a:r>
              <a:rPr lang="en-US" dirty="0"/>
              <a:t>Wheezing or crackling sounds in the lungs</a:t>
            </a:r>
          </a:p>
          <a:p>
            <a:r>
              <a:rPr lang="en-US" dirty="0"/>
              <a:t>Decreased level of consciousness or coma (in severe cases)</a:t>
            </a:r>
          </a:p>
          <a:p>
            <a:endParaRPr lang="en-US" dirty="0"/>
          </a:p>
        </p:txBody>
      </p:sp>
    </p:spTree>
    <p:extLst>
      <p:ext uri="{BB962C8B-B14F-4D97-AF65-F5344CB8AC3E}">
        <p14:creationId xmlns:p14="http://schemas.microsoft.com/office/powerpoint/2010/main" val="1464380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EADE9A-578F-4E56-8E9A-3DB3ED193BB6}"/>
              </a:ext>
            </a:extLst>
          </p:cNvPr>
          <p:cNvSpPr>
            <a:spLocks noGrp="1"/>
          </p:cNvSpPr>
          <p:nvPr>
            <p:ph type="title"/>
          </p:nvPr>
        </p:nvSpPr>
        <p:spPr/>
        <p:txBody>
          <a:bodyPr/>
          <a:lstStyle/>
          <a:p>
            <a:r>
              <a:rPr lang="en-US" dirty="0"/>
              <a:t>Causes</a:t>
            </a:r>
          </a:p>
        </p:txBody>
      </p:sp>
      <p:sp>
        <p:nvSpPr>
          <p:cNvPr id="3" name="Content Placeholder 2">
            <a:extLst>
              <a:ext uri="{FF2B5EF4-FFF2-40B4-BE49-F238E27FC236}">
                <a16:creationId xmlns:a16="http://schemas.microsoft.com/office/drawing/2014/main" id="{A89E9262-BDA5-41ED-A66F-699FAF97DC60}"/>
              </a:ext>
            </a:extLst>
          </p:cNvPr>
          <p:cNvSpPr>
            <a:spLocks noGrp="1"/>
          </p:cNvSpPr>
          <p:nvPr>
            <p:ph idx="1"/>
          </p:nvPr>
        </p:nvSpPr>
        <p:spPr/>
        <p:txBody>
          <a:bodyPr>
            <a:normAutofit fontScale="92500" lnSpcReduction="20000"/>
          </a:bodyPr>
          <a:lstStyle/>
          <a:p>
            <a:r>
              <a:rPr lang="en-US" dirty="0"/>
              <a:t>The causes of acute respiratory failure can vary, but some common factors include:</a:t>
            </a:r>
          </a:p>
          <a:p>
            <a:r>
              <a:rPr lang="en-US" dirty="0"/>
              <a:t>Lung infections such as pneumonia and bronchitis</a:t>
            </a:r>
          </a:p>
          <a:p>
            <a:r>
              <a:rPr lang="en-US" dirty="0"/>
              <a:t>Chronic lung diseases like COPD and emphysema</a:t>
            </a:r>
          </a:p>
          <a:p>
            <a:r>
              <a:rPr lang="en-US" dirty="0"/>
              <a:t>Acute lung injuries, including ARDS</a:t>
            </a:r>
          </a:p>
          <a:p>
            <a:r>
              <a:rPr lang="en-US" dirty="0"/>
              <a:t>Cardiac-related pulmonary edema</a:t>
            </a:r>
          </a:p>
          <a:p>
            <a:r>
              <a:rPr lang="en-US" dirty="0"/>
              <a:t>Pulmonary embolism (blood clot in the lungs)</a:t>
            </a:r>
          </a:p>
          <a:p>
            <a:r>
              <a:rPr lang="en-US" dirty="0"/>
              <a:t>Severe asthma attacks</a:t>
            </a:r>
          </a:p>
          <a:p>
            <a:r>
              <a:rPr lang="en-US" dirty="0"/>
              <a:t>Chest trauma or injuries</a:t>
            </a:r>
          </a:p>
          <a:p>
            <a:r>
              <a:rPr lang="en-US" dirty="0"/>
              <a:t>Drug overdose</a:t>
            </a:r>
          </a:p>
          <a:p>
            <a:r>
              <a:rPr lang="en-US" dirty="0"/>
              <a:t>Neuromuscular diseases affecting respiratory muscles</a:t>
            </a:r>
          </a:p>
          <a:p>
            <a:endParaRPr lang="en-US" dirty="0"/>
          </a:p>
        </p:txBody>
      </p:sp>
    </p:spTree>
    <p:extLst>
      <p:ext uri="{BB962C8B-B14F-4D97-AF65-F5344CB8AC3E}">
        <p14:creationId xmlns:p14="http://schemas.microsoft.com/office/powerpoint/2010/main" val="19559485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E1870-07F0-43CC-B09E-A908DB87DC6E}"/>
              </a:ext>
            </a:extLst>
          </p:cNvPr>
          <p:cNvSpPr>
            <a:spLocks noGrp="1"/>
          </p:cNvSpPr>
          <p:nvPr>
            <p:ph type="title"/>
          </p:nvPr>
        </p:nvSpPr>
        <p:spPr/>
        <p:txBody>
          <a:bodyPr/>
          <a:lstStyle/>
          <a:p>
            <a:r>
              <a:rPr lang="en-US" b="1" dirty="0"/>
              <a:t>Treatment and Management:</a:t>
            </a:r>
            <a:endParaRPr lang="en-US" dirty="0"/>
          </a:p>
        </p:txBody>
      </p:sp>
      <p:sp>
        <p:nvSpPr>
          <p:cNvPr id="3" name="Content Placeholder 2">
            <a:extLst>
              <a:ext uri="{FF2B5EF4-FFF2-40B4-BE49-F238E27FC236}">
                <a16:creationId xmlns:a16="http://schemas.microsoft.com/office/drawing/2014/main" id="{C7C2C73B-8EFE-4F8E-84D9-555EBE5DB22F}"/>
              </a:ext>
            </a:extLst>
          </p:cNvPr>
          <p:cNvSpPr>
            <a:spLocks noGrp="1"/>
          </p:cNvSpPr>
          <p:nvPr>
            <p:ph idx="1"/>
          </p:nvPr>
        </p:nvSpPr>
        <p:spPr/>
        <p:txBody>
          <a:bodyPr>
            <a:normAutofit fontScale="70000" lnSpcReduction="20000"/>
          </a:bodyPr>
          <a:lstStyle/>
          <a:p>
            <a:r>
              <a:rPr lang="en-US" dirty="0"/>
              <a:t>The management of acute respiratory failure aims to address the underlying cause, improve oxygenation, and support the respiratory system. The treatment will depend on the specific type and severity of ARF, but some common approaches include:</a:t>
            </a:r>
          </a:p>
          <a:p>
            <a:r>
              <a:rPr lang="en-US" b="1" dirty="0"/>
              <a:t>Oxygen therapy:</a:t>
            </a:r>
            <a:r>
              <a:rPr lang="en-US" dirty="0"/>
              <a:t> Supplemental oxygen is provided to improve oxygen levels in the blood. Various delivery systems can be used based on the patient's needs.</a:t>
            </a:r>
          </a:p>
          <a:p>
            <a:r>
              <a:rPr lang="en-US" b="1" dirty="0"/>
              <a:t>Mechanical ventilation:</a:t>
            </a:r>
            <a:r>
              <a:rPr lang="en-US" dirty="0"/>
              <a:t> In severe cases, when a patient cannot breathe adequately on their own, they may require intubation and mechanical ventilation. This helps with both oxygenation and carbon dioxide removal.</a:t>
            </a:r>
          </a:p>
          <a:p>
            <a:r>
              <a:rPr lang="en-US" b="1" dirty="0"/>
              <a:t>Medications:</a:t>
            </a:r>
            <a:r>
              <a:rPr lang="en-US" dirty="0"/>
              <a:t> Depending on the underlying cause, medications like antibiotics for infections, bronchodilators for asthma or COPD, and diuretics for pulmonary edema may be administered.</a:t>
            </a:r>
          </a:p>
          <a:p>
            <a:r>
              <a:rPr lang="en-US" b="1" dirty="0"/>
              <a:t>Treat the underlying cause:</a:t>
            </a:r>
            <a:r>
              <a:rPr lang="en-US" dirty="0"/>
              <a:t> Addressing the specific condition responsible for ARF is crucial to improve respiratory function.</a:t>
            </a:r>
          </a:p>
          <a:p>
            <a:r>
              <a:rPr lang="en-US" b="1" dirty="0"/>
              <a:t>Positioning:</a:t>
            </a:r>
            <a:r>
              <a:rPr lang="en-US" dirty="0"/>
              <a:t> Proper positioning can help optimize lung function, especially in cases of ARDS.</a:t>
            </a:r>
          </a:p>
          <a:p>
            <a:r>
              <a:rPr lang="en-US" b="1" dirty="0"/>
              <a:t>Supportive care:</a:t>
            </a:r>
            <a:r>
              <a:rPr lang="en-US" dirty="0"/>
              <a:t> This includes measures to maintain blood pressure, fluid balance, and nutrition.</a:t>
            </a:r>
          </a:p>
          <a:p>
            <a:endParaRPr lang="en-US" dirty="0"/>
          </a:p>
        </p:txBody>
      </p:sp>
    </p:spTree>
    <p:extLst>
      <p:ext uri="{BB962C8B-B14F-4D97-AF65-F5344CB8AC3E}">
        <p14:creationId xmlns:p14="http://schemas.microsoft.com/office/powerpoint/2010/main" val="3919214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8ADFD-9BE5-4F4C-BB31-AA6C37FC4987}"/>
              </a:ext>
            </a:extLst>
          </p:cNvPr>
          <p:cNvSpPr>
            <a:spLocks noGrp="1"/>
          </p:cNvSpPr>
          <p:nvPr>
            <p:ph type="title"/>
          </p:nvPr>
        </p:nvSpPr>
        <p:spPr/>
        <p:txBody>
          <a:bodyPr/>
          <a:lstStyle/>
          <a:p>
            <a:r>
              <a:rPr lang="en-US" b="1" dirty="0"/>
              <a:t>Treatment and Management:</a:t>
            </a:r>
            <a:endParaRPr lang="en-US" dirty="0"/>
          </a:p>
        </p:txBody>
      </p:sp>
      <p:sp>
        <p:nvSpPr>
          <p:cNvPr id="3" name="Content Placeholder 2">
            <a:extLst>
              <a:ext uri="{FF2B5EF4-FFF2-40B4-BE49-F238E27FC236}">
                <a16:creationId xmlns:a16="http://schemas.microsoft.com/office/drawing/2014/main" id="{AF6EAC3F-14A2-4DB0-B98B-F8D24B8EE121}"/>
              </a:ext>
            </a:extLst>
          </p:cNvPr>
          <p:cNvSpPr>
            <a:spLocks noGrp="1"/>
          </p:cNvSpPr>
          <p:nvPr>
            <p:ph idx="1"/>
          </p:nvPr>
        </p:nvSpPr>
        <p:spPr/>
        <p:txBody>
          <a:bodyPr/>
          <a:lstStyle/>
          <a:p>
            <a:r>
              <a:rPr lang="en-US" b="1" dirty="0"/>
              <a:t>Chest physiotherapy:</a:t>
            </a:r>
            <a:r>
              <a:rPr lang="en-US" dirty="0"/>
              <a:t> Techniques like percussion and postural drainage may aid in clearing airway secretions.</a:t>
            </a:r>
          </a:p>
          <a:p>
            <a:r>
              <a:rPr lang="en-US" b="1" dirty="0"/>
              <a:t>Monitoring:</a:t>
            </a:r>
            <a:r>
              <a:rPr lang="en-US" dirty="0"/>
              <a:t> Continuous monitoring of vital signs, blood gases, and other relevant parameters is essential to assess the patient's response to treatment.</a:t>
            </a:r>
          </a:p>
          <a:p>
            <a:r>
              <a:rPr lang="en-US" dirty="0"/>
              <a:t>The management of acute respiratory failure is complex and requires a multidisciplinary approach involving critical care physicians, respiratory therapists, nurses, and other healthcare professionals. Timely recognition and prompt intervention are crucial in improving outcomes for patients with acute respiratory failure.</a:t>
            </a:r>
          </a:p>
          <a:p>
            <a:endParaRPr lang="en-US" dirty="0"/>
          </a:p>
        </p:txBody>
      </p:sp>
    </p:spTree>
    <p:extLst>
      <p:ext uri="{BB962C8B-B14F-4D97-AF65-F5344CB8AC3E}">
        <p14:creationId xmlns:p14="http://schemas.microsoft.com/office/powerpoint/2010/main" val="13074908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TotalTime>
  <Words>645</Words>
  <Application>Microsoft Office PowerPoint</Application>
  <PresentationFormat>Widescreen</PresentationFormat>
  <Paragraphs>48</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Acute Respiratory Failure</vt:lpstr>
      <vt:lpstr>Definition</vt:lpstr>
      <vt:lpstr>Etiology and Pathophysiology: There are two main types of acute respiratory failure: </vt:lpstr>
      <vt:lpstr>Symptoms</vt:lpstr>
      <vt:lpstr>Causes</vt:lpstr>
      <vt:lpstr>Treatment and Management:</vt:lpstr>
      <vt:lpstr>Treatment and Management: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Bronchiectasis</dc:title>
  <dc:creator>User</dc:creator>
  <cp:lastModifiedBy>User</cp:lastModifiedBy>
  <cp:revision>7</cp:revision>
  <dcterms:created xsi:type="dcterms:W3CDTF">2023-07-14T04:34:02Z</dcterms:created>
  <dcterms:modified xsi:type="dcterms:W3CDTF">2023-11-01T05:25:13Z</dcterms:modified>
</cp:coreProperties>
</file>