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7"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B9F9A-4FD3-48A2-8958-826398E3EE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211D1D-4060-4D81-A96F-05993140E7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8E6917-8227-4C07-A4E0-BF59A641ADDF}"/>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1513CCB8-5F80-47E9-A006-4029428B0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99484-CB91-443B-9032-EF2A412A783D}"/>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116512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3F04A-B6E7-436E-B76A-F1BC101AAD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134F20-DB11-4CBA-887E-305FA85767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F9EE06-9101-4577-95C7-A759386B1A87}"/>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A5238636-B6A9-4CBF-97F5-DF96F75429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42705-2285-4F0F-84D0-44C87639B65B}"/>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147846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D60B67-9FF0-4D45-9D39-D3B171C6AC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57FC21-48F7-422C-9912-91D00F96585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1D077-5B22-4BC2-96F4-30828384D58C}"/>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3EF7AFB6-6CD5-4B92-8A59-B513EDA6B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EAF88-542C-4D75-B306-FF53559E2619}"/>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2462158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61444-E45F-4245-AEBA-084E81FF66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519163-DAB9-4B98-B926-F004E6ECA6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C1CF6-2929-498A-B398-7A2D501C5A37}"/>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FE2E784A-8825-4529-A846-79E31D2EC4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646FB8-0AA3-4106-B9B7-BC856FE26248}"/>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207218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D0EBD-ABE7-44ED-BF27-21E8DD8F08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5362F6-5660-4DEF-9510-3D83157AD6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7080E4C-F835-40D3-B33C-4979A4B9B453}"/>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31978AC4-24D0-4764-90B3-A1A8D5A51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BC87A-4E5B-4B68-A4A2-5D605895060C}"/>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2775540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A144C-36BF-4718-B9A7-07F82BFE14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4E833D-6FB8-40DA-930D-DC99C950C3A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7DEDE3-29F0-4278-B342-51F793A19F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79455D-5CD8-4FD8-A89B-B458A3AE3AF8}"/>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6" name="Footer Placeholder 5">
            <a:extLst>
              <a:ext uri="{FF2B5EF4-FFF2-40B4-BE49-F238E27FC236}">
                <a16:creationId xmlns:a16="http://schemas.microsoft.com/office/drawing/2014/main" id="{13AA69F1-3B8F-45C4-8659-AE1A64C5F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04A574-FB1E-40CC-AD72-DB8BFFE5D776}"/>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410132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45318-2636-4C93-BF22-2C8228AB5A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896D1A-A9EC-4F1A-BB76-E7DD5D7688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F636C7-E9A1-4F83-B1AC-8D8EAFB05F5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F525D5-A7BA-49F6-97A7-907E46CD6D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4FD3726-F537-4F3E-B06B-9FB47CD918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54F9D1-0668-456E-9B2D-343B9BE8B056}"/>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8" name="Footer Placeholder 7">
            <a:extLst>
              <a:ext uri="{FF2B5EF4-FFF2-40B4-BE49-F238E27FC236}">
                <a16:creationId xmlns:a16="http://schemas.microsoft.com/office/drawing/2014/main" id="{68131FF3-9509-47C1-9848-9D1157D287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F88280-EAD8-4BDA-9833-DFCB068C1A06}"/>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99651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BDBE-B516-463B-8BF4-9714EEDE28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A0EC1B-36B5-4848-9687-4296D3D5AA71}"/>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4" name="Footer Placeholder 3">
            <a:extLst>
              <a:ext uri="{FF2B5EF4-FFF2-40B4-BE49-F238E27FC236}">
                <a16:creationId xmlns:a16="http://schemas.microsoft.com/office/drawing/2014/main" id="{63464E30-7AA7-4E4C-888B-752F66FA2B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8850EA-4B97-4DDC-AA71-33C87055C99F}"/>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264800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250F9D-6FCB-43B3-A44A-A80FF6552037}"/>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3" name="Footer Placeholder 2">
            <a:extLst>
              <a:ext uri="{FF2B5EF4-FFF2-40B4-BE49-F238E27FC236}">
                <a16:creationId xmlns:a16="http://schemas.microsoft.com/office/drawing/2014/main" id="{68F92C58-0E03-4D83-BE6B-D91E3CE7B4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6EE0F0-EA8E-43B6-856D-CED31CBC7FE4}"/>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1340088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3A646-580F-483D-932A-7B12100348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959BA2-5BC9-4EC0-8354-147A8A42B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23C63F-323A-4166-BBE6-5D1586757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72BCFD-C5D1-4A63-B381-434DB9E74858}"/>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6" name="Footer Placeholder 5">
            <a:extLst>
              <a:ext uri="{FF2B5EF4-FFF2-40B4-BE49-F238E27FC236}">
                <a16:creationId xmlns:a16="http://schemas.microsoft.com/office/drawing/2014/main" id="{C3532694-86D7-49B6-94FC-C80AF87F26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577F3B-D709-4B1B-81CC-60E099F9D32B}"/>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271887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D144C-711F-4379-A2BC-0B10AF0498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6DF259-1A55-4BBB-B44A-5B2FC41A57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91F459-5EFD-408F-B9D8-E8556A1A6E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3508D0-22A8-4F11-9FE9-3458134D1F10}"/>
              </a:ext>
            </a:extLst>
          </p:cNvPr>
          <p:cNvSpPr>
            <a:spLocks noGrp="1"/>
          </p:cNvSpPr>
          <p:nvPr>
            <p:ph type="dt" sz="half" idx="10"/>
          </p:nvPr>
        </p:nvSpPr>
        <p:spPr/>
        <p:txBody>
          <a:bodyPr/>
          <a:lstStyle/>
          <a:p>
            <a:fld id="{CC8EC71B-2591-42D7-9BE6-ECAA65B9C824}" type="datetimeFigureOut">
              <a:rPr lang="en-US" smtClean="0"/>
              <a:t>11/1/2023</a:t>
            </a:fld>
            <a:endParaRPr lang="en-US"/>
          </a:p>
        </p:txBody>
      </p:sp>
      <p:sp>
        <p:nvSpPr>
          <p:cNvPr id="6" name="Footer Placeholder 5">
            <a:extLst>
              <a:ext uri="{FF2B5EF4-FFF2-40B4-BE49-F238E27FC236}">
                <a16:creationId xmlns:a16="http://schemas.microsoft.com/office/drawing/2014/main" id="{A2BB5E15-30AF-4D6F-A02F-1F1C316DDD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573034-E5FF-4EDC-A43A-DB3FB9CF2A4A}"/>
              </a:ext>
            </a:extLst>
          </p:cNvPr>
          <p:cNvSpPr>
            <a:spLocks noGrp="1"/>
          </p:cNvSpPr>
          <p:nvPr>
            <p:ph type="sldNum" sz="quarter" idx="12"/>
          </p:nvPr>
        </p:nvSpPr>
        <p:spPr/>
        <p:txBody>
          <a:bodyPr/>
          <a:lstStyle/>
          <a:p>
            <a:fld id="{2250539D-AB8F-48D6-B64F-0B60882E7064}" type="slidenum">
              <a:rPr lang="en-US" smtClean="0"/>
              <a:t>‹#›</a:t>
            </a:fld>
            <a:endParaRPr lang="en-US"/>
          </a:p>
        </p:txBody>
      </p:sp>
    </p:spTree>
    <p:extLst>
      <p:ext uri="{BB962C8B-B14F-4D97-AF65-F5344CB8AC3E}">
        <p14:creationId xmlns:p14="http://schemas.microsoft.com/office/powerpoint/2010/main" val="3138680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D577ED-3430-4907-8BF3-DDBEF9C6A9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B10932-5CCE-4ED1-A5FE-FC951AE13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7058D-C058-4553-A699-3F2088AC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EC71B-2591-42D7-9BE6-ECAA65B9C824}" type="datetimeFigureOut">
              <a:rPr lang="en-US" smtClean="0"/>
              <a:t>11/1/2023</a:t>
            </a:fld>
            <a:endParaRPr lang="en-US"/>
          </a:p>
        </p:txBody>
      </p:sp>
      <p:sp>
        <p:nvSpPr>
          <p:cNvPr id="5" name="Footer Placeholder 4">
            <a:extLst>
              <a:ext uri="{FF2B5EF4-FFF2-40B4-BE49-F238E27FC236}">
                <a16:creationId xmlns:a16="http://schemas.microsoft.com/office/drawing/2014/main" id="{BA8ECF1A-CC08-4C0A-A674-E1CBC114C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FD5CF2-740C-490F-8676-191BE420CB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0539D-AB8F-48D6-B64F-0B60882E7064}" type="slidenum">
              <a:rPr lang="en-US" smtClean="0"/>
              <a:t>‹#›</a:t>
            </a:fld>
            <a:endParaRPr lang="en-US"/>
          </a:p>
        </p:txBody>
      </p:sp>
    </p:spTree>
    <p:extLst>
      <p:ext uri="{BB962C8B-B14F-4D97-AF65-F5344CB8AC3E}">
        <p14:creationId xmlns:p14="http://schemas.microsoft.com/office/powerpoint/2010/main" val="86179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35B29-4516-43DE-B16F-45BB4406222F}"/>
              </a:ext>
            </a:extLst>
          </p:cNvPr>
          <p:cNvSpPr>
            <a:spLocks noGrp="1"/>
          </p:cNvSpPr>
          <p:nvPr>
            <p:ph type="ctrTitle"/>
          </p:nvPr>
        </p:nvSpPr>
        <p:spPr/>
        <p:txBody>
          <a:bodyPr/>
          <a:lstStyle/>
          <a:p>
            <a:r>
              <a:rPr lang="en-US" dirty="0"/>
              <a:t>ANEMIA</a:t>
            </a:r>
          </a:p>
        </p:txBody>
      </p:sp>
      <p:sp>
        <p:nvSpPr>
          <p:cNvPr id="3" name="Subtitle 2">
            <a:extLst>
              <a:ext uri="{FF2B5EF4-FFF2-40B4-BE49-F238E27FC236}">
                <a16:creationId xmlns:a16="http://schemas.microsoft.com/office/drawing/2014/main" id="{A9B15218-AFC2-4A99-939A-5FE49F9CECCF}"/>
              </a:ext>
            </a:extLst>
          </p:cNvPr>
          <p:cNvSpPr>
            <a:spLocks noGrp="1"/>
          </p:cNvSpPr>
          <p:nvPr>
            <p:ph type="subTitle" idx="1"/>
          </p:nvPr>
        </p:nvSpPr>
        <p:spPr/>
        <p:txBody>
          <a:bodyPr/>
          <a:lstStyle/>
          <a:p>
            <a:r>
              <a:rPr lang="en-US"/>
              <a:t>SUJATA WALODE, TUTOR, MGM SBSA</a:t>
            </a:r>
            <a:endParaRPr lang="en-US" dirty="0"/>
          </a:p>
        </p:txBody>
      </p:sp>
    </p:spTree>
    <p:extLst>
      <p:ext uri="{BB962C8B-B14F-4D97-AF65-F5344CB8AC3E}">
        <p14:creationId xmlns:p14="http://schemas.microsoft.com/office/powerpoint/2010/main" val="306841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474FC-9BAD-4D76-8EC3-8B10983D1559}"/>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B4719438-7ABE-4D36-9D56-63B041F2C9BE}"/>
              </a:ext>
            </a:extLst>
          </p:cNvPr>
          <p:cNvSpPr>
            <a:spLocks noGrp="1"/>
          </p:cNvSpPr>
          <p:nvPr>
            <p:ph idx="1"/>
          </p:nvPr>
        </p:nvSpPr>
        <p:spPr/>
        <p:txBody>
          <a:bodyPr>
            <a:normAutofit lnSpcReduction="10000"/>
          </a:bodyPr>
          <a:lstStyle/>
          <a:p>
            <a:r>
              <a:rPr lang="en-US" b="1" dirty="0"/>
              <a:t>Anemia:</a:t>
            </a:r>
            <a:r>
              <a:rPr lang="en-US" dirty="0"/>
              <a:t> Anemia is a medical condition characterized by a decrease in the number of red blood cells (RBCs) or a reduction in the amount of hemoglobin in the blood. Hemoglobin is a protein within red blood cells that binds to oxygen and carries it from the lungs to the body's tissues. Anemia can lead to reduced oxygen-carrying capacity and result in symptoms such as fatigue, weakness, and paleness.</a:t>
            </a:r>
          </a:p>
          <a:p>
            <a:r>
              <a:rPr lang="en-US" b="1" dirty="0"/>
              <a:t>Iron Deficiency Anemia (IDA):</a:t>
            </a:r>
            <a:r>
              <a:rPr lang="en-US" dirty="0"/>
              <a:t> Iron deficiency anemia is a specific type of anemia caused by inadequate iron levels in the body. Iron is essential for the production of hemoglobin. When the body doesn't have enough iron, it can't produce enough hemoglobin, leading to fewer and smaller red blood cells.</a:t>
            </a:r>
          </a:p>
          <a:p>
            <a:endParaRPr lang="en-US" dirty="0"/>
          </a:p>
        </p:txBody>
      </p:sp>
    </p:spTree>
    <p:extLst>
      <p:ext uri="{BB962C8B-B14F-4D97-AF65-F5344CB8AC3E}">
        <p14:creationId xmlns:p14="http://schemas.microsoft.com/office/powerpoint/2010/main" val="28604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2F8F2-856C-4DB9-BE7D-1C65A1862F0C}"/>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1F89160C-2444-4A24-A933-B541476FBD70}"/>
              </a:ext>
            </a:extLst>
          </p:cNvPr>
          <p:cNvSpPr>
            <a:spLocks noGrp="1"/>
          </p:cNvSpPr>
          <p:nvPr>
            <p:ph idx="1"/>
          </p:nvPr>
        </p:nvSpPr>
        <p:spPr/>
        <p:txBody>
          <a:bodyPr>
            <a:normAutofit fontScale="92500" lnSpcReduction="20000"/>
          </a:bodyPr>
          <a:lstStyle/>
          <a:p>
            <a:r>
              <a:rPr lang="en-US" dirty="0"/>
              <a:t>The pathophysiology of iron deficiency anemia involves a decreased supply of iron to the bone marrow, where red blood cells are produced. This can occur due to several factors, including:</a:t>
            </a:r>
          </a:p>
          <a:p>
            <a:r>
              <a:rPr lang="en-US" b="1" dirty="0"/>
              <a:t>Inadequate Dietary Intake:</a:t>
            </a:r>
            <a:r>
              <a:rPr lang="en-US" dirty="0"/>
              <a:t> Not consuming enough iron-rich foods, such as meat, poultry, fish, beans, and leafy greens.</a:t>
            </a:r>
          </a:p>
          <a:p>
            <a:r>
              <a:rPr lang="en-US" b="1" dirty="0"/>
              <a:t>Poor Iron Absorption:</a:t>
            </a:r>
            <a:r>
              <a:rPr lang="en-US" dirty="0"/>
              <a:t> Conditions like celiac disease, Crohn's disease, and surgical removal of parts of the intestine can impair iron absorption.</a:t>
            </a:r>
          </a:p>
          <a:p>
            <a:r>
              <a:rPr lang="en-US" b="1" dirty="0"/>
              <a:t>Blood Loss:</a:t>
            </a:r>
            <a:r>
              <a:rPr lang="en-US" dirty="0"/>
              <a:t> Chronic bleeding from sources such as gastrointestinal ulcers, heavy menstrual periods, or frequent blood donation can deplete iron stores.</a:t>
            </a:r>
          </a:p>
          <a:p>
            <a:r>
              <a:rPr lang="en-US" b="1" dirty="0"/>
              <a:t>Increased Demand:</a:t>
            </a:r>
            <a:r>
              <a:rPr lang="en-US" dirty="0"/>
              <a:t> Pregnancy, rapid growth in children, and intense physical training can increase the body's demand for iron.</a:t>
            </a:r>
          </a:p>
          <a:p>
            <a:endParaRPr lang="en-US" dirty="0"/>
          </a:p>
        </p:txBody>
      </p:sp>
    </p:spTree>
    <p:extLst>
      <p:ext uri="{BB962C8B-B14F-4D97-AF65-F5344CB8AC3E}">
        <p14:creationId xmlns:p14="http://schemas.microsoft.com/office/powerpoint/2010/main" val="311524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0DCF3-EAC4-40B2-985D-1D708839AAE3}"/>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4ABBD458-D5F5-4144-BB11-5F36B213B38B}"/>
              </a:ext>
            </a:extLst>
          </p:cNvPr>
          <p:cNvSpPr>
            <a:spLocks noGrp="1"/>
          </p:cNvSpPr>
          <p:nvPr>
            <p:ph idx="1"/>
          </p:nvPr>
        </p:nvSpPr>
        <p:spPr/>
        <p:txBody>
          <a:bodyPr>
            <a:normAutofit fontScale="62500" lnSpcReduction="20000"/>
          </a:bodyPr>
          <a:lstStyle/>
          <a:p>
            <a:r>
              <a:rPr lang="en-US" b="1" dirty="0"/>
              <a:t>Causes:</a:t>
            </a:r>
            <a:r>
              <a:rPr lang="en-US" dirty="0"/>
              <a:t> The main causes of iron deficiency anemia include:</a:t>
            </a:r>
          </a:p>
          <a:p>
            <a:r>
              <a:rPr lang="en-US" dirty="0"/>
              <a:t>Inadequate dietary intake of iron-rich foods</a:t>
            </a:r>
          </a:p>
          <a:p>
            <a:r>
              <a:rPr lang="en-US" dirty="0"/>
              <a:t>Blood loss due to menstruation, injury, surgery, or underlying medical conditions</a:t>
            </a:r>
          </a:p>
          <a:p>
            <a:r>
              <a:rPr lang="en-US" dirty="0"/>
              <a:t>Poor iron absorption due to gastrointestinal disorders or surgeries</a:t>
            </a:r>
          </a:p>
          <a:p>
            <a:r>
              <a:rPr lang="en-US" b="1" dirty="0"/>
              <a:t>Symptoms:</a:t>
            </a:r>
            <a:endParaRPr lang="en-US" dirty="0"/>
          </a:p>
          <a:p>
            <a:r>
              <a:rPr lang="en-US" dirty="0"/>
              <a:t>Fatigue and weakness</a:t>
            </a:r>
          </a:p>
          <a:p>
            <a:r>
              <a:rPr lang="en-US" dirty="0"/>
              <a:t>Pale skin and conjunctiva (whites of the eyes)</a:t>
            </a:r>
          </a:p>
          <a:p>
            <a:r>
              <a:rPr lang="en-US" dirty="0"/>
              <a:t>Shortness of breath</a:t>
            </a:r>
          </a:p>
          <a:p>
            <a:r>
              <a:rPr lang="en-US" dirty="0"/>
              <a:t>Headache</a:t>
            </a:r>
          </a:p>
          <a:p>
            <a:r>
              <a:rPr lang="en-US" dirty="0"/>
              <a:t>Dizziness or lightheadedness</a:t>
            </a:r>
          </a:p>
          <a:p>
            <a:r>
              <a:rPr lang="en-US" dirty="0"/>
              <a:t>Cold hands and feet</a:t>
            </a:r>
          </a:p>
          <a:p>
            <a:r>
              <a:rPr lang="en-US" dirty="0"/>
              <a:t>Brittle nails</a:t>
            </a:r>
          </a:p>
          <a:p>
            <a:r>
              <a:rPr lang="en-US" dirty="0"/>
              <a:t>Tongue inflammation (glossitis)</a:t>
            </a:r>
          </a:p>
          <a:p>
            <a:endParaRPr lang="en-US" dirty="0"/>
          </a:p>
        </p:txBody>
      </p:sp>
    </p:spTree>
    <p:extLst>
      <p:ext uri="{BB962C8B-B14F-4D97-AF65-F5344CB8AC3E}">
        <p14:creationId xmlns:p14="http://schemas.microsoft.com/office/powerpoint/2010/main" val="305043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0FEEB-DA47-4ABF-9A31-2E01409BE70C}"/>
              </a:ext>
            </a:extLst>
          </p:cNvPr>
          <p:cNvSpPr>
            <a:spLocks noGrp="1"/>
          </p:cNvSpPr>
          <p:nvPr>
            <p:ph type="title"/>
          </p:nvPr>
        </p:nvSpPr>
        <p:spPr/>
        <p:txBody>
          <a:bodyPr/>
          <a:lstStyle/>
          <a:p>
            <a:r>
              <a:rPr lang="en-US" dirty="0"/>
              <a:t>MANAGEMENT</a:t>
            </a:r>
          </a:p>
        </p:txBody>
      </p:sp>
      <p:sp>
        <p:nvSpPr>
          <p:cNvPr id="3" name="Content Placeholder 2">
            <a:extLst>
              <a:ext uri="{FF2B5EF4-FFF2-40B4-BE49-F238E27FC236}">
                <a16:creationId xmlns:a16="http://schemas.microsoft.com/office/drawing/2014/main" id="{19CED390-8E40-43B1-AC79-ECA8017EBDA6}"/>
              </a:ext>
            </a:extLst>
          </p:cNvPr>
          <p:cNvSpPr>
            <a:spLocks noGrp="1"/>
          </p:cNvSpPr>
          <p:nvPr>
            <p:ph idx="1"/>
          </p:nvPr>
        </p:nvSpPr>
        <p:spPr/>
        <p:txBody>
          <a:bodyPr>
            <a:normAutofit fontScale="85000" lnSpcReduction="20000"/>
          </a:bodyPr>
          <a:lstStyle/>
          <a:p>
            <a:r>
              <a:rPr lang="en-US" dirty="0"/>
              <a:t>The management and treatment of iron deficiency anemia involve addressing the underlying cause and replenishing iron stores. This can include:</a:t>
            </a:r>
          </a:p>
          <a:p>
            <a:r>
              <a:rPr lang="en-US" b="1" dirty="0"/>
              <a:t>Dietary Changes:</a:t>
            </a:r>
            <a:r>
              <a:rPr lang="en-US" dirty="0"/>
              <a:t> Increasing intake of iron-rich foods such as lean meats, poultry, fish, beans, lentils, tofu, fortified cereals, and leafy greens.</a:t>
            </a:r>
          </a:p>
          <a:p>
            <a:r>
              <a:rPr lang="en-US" b="1" dirty="0"/>
              <a:t>Iron Supplements:</a:t>
            </a:r>
            <a:r>
              <a:rPr lang="en-US" dirty="0"/>
              <a:t> In cases of severe deficiency, oral iron supplements may be prescribed. These should be taken as directed by a healthcare professional.</a:t>
            </a:r>
          </a:p>
          <a:p>
            <a:r>
              <a:rPr lang="en-US" b="1" dirty="0"/>
              <a:t>Treating Underlying Conditions:</a:t>
            </a:r>
            <a:r>
              <a:rPr lang="en-US" dirty="0"/>
              <a:t> Addressing any gastrointestinal disorders or chronic bleeding sources to prevent ongoing iron loss.</a:t>
            </a:r>
          </a:p>
          <a:p>
            <a:r>
              <a:rPr lang="en-US" b="1" dirty="0"/>
              <a:t>Blood Transfusions:</a:t>
            </a:r>
            <a:r>
              <a:rPr lang="en-US" dirty="0"/>
              <a:t> In severe cases with significantly low hemoglobin levels, a blood transfusion may be necessary to quickly increase the oxygen-carrying capacity of the blood.</a:t>
            </a:r>
          </a:p>
          <a:p>
            <a:r>
              <a:rPr lang="en-US" b="1" dirty="0"/>
              <a:t>Lifestyle Modifications:</a:t>
            </a:r>
            <a:r>
              <a:rPr lang="en-US" dirty="0"/>
              <a:t> Managing heavy menstrual bleeding, avoiding excessive blood donation, and addressing factors contributing to iron loss.</a:t>
            </a:r>
          </a:p>
          <a:p>
            <a:endParaRPr lang="en-US" dirty="0"/>
          </a:p>
        </p:txBody>
      </p:sp>
    </p:spTree>
    <p:extLst>
      <p:ext uri="{BB962C8B-B14F-4D97-AF65-F5344CB8AC3E}">
        <p14:creationId xmlns:p14="http://schemas.microsoft.com/office/powerpoint/2010/main" val="4022319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214-DB05-430E-B057-06071843E2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0F5CF6-D42C-4CF1-A1D4-16D91AF887B9}"/>
              </a:ext>
            </a:extLst>
          </p:cNvPr>
          <p:cNvSpPr>
            <a:spLocks noGrp="1"/>
          </p:cNvSpPr>
          <p:nvPr>
            <p:ph idx="1"/>
          </p:nvPr>
        </p:nvSpPr>
        <p:spPr/>
        <p:txBody>
          <a:bodyPr>
            <a:normAutofit fontScale="77500" lnSpcReduction="20000"/>
          </a:bodyPr>
          <a:lstStyle/>
          <a:p>
            <a:r>
              <a:rPr lang="en-US" dirty="0"/>
              <a:t>Anesthetic management of anemic patients requires careful consideration to ensure patient safety and optimal outcomes during surgery or medical procedures. Anemia can affect the body's ability to transport oxygen, which can have implications for anesthesia, surgery, and postoperative recovery. Here are some key considerations when managing anemic patients under anesthesia:</a:t>
            </a:r>
          </a:p>
          <a:p>
            <a:r>
              <a:rPr lang="en-US" b="1" dirty="0"/>
              <a:t>Preoperative Evaluation:</a:t>
            </a:r>
            <a:endParaRPr lang="en-US" dirty="0"/>
          </a:p>
          <a:p>
            <a:r>
              <a:rPr lang="en-US" b="1" dirty="0"/>
              <a:t>Assessment of Anemia Severity:</a:t>
            </a:r>
            <a:r>
              <a:rPr lang="en-US" dirty="0"/>
              <a:t> Determine the severity of anemia through laboratory tests, including hemoglobin and hematocrit levels. The type and cause of anemia should also be identified if possible.</a:t>
            </a:r>
          </a:p>
          <a:p>
            <a:r>
              <a:rPr lang="en-US" b="1" dirty="0"/>
              <a:t>Underlying Cause:</a:t>
            </a:r>
            <a:r>
              <a:rPr lang="en-US" dirty="0"/>
              <a:t> Identify and address the underlying cause of anemia, such as nutritional deficiencies, chronic disease, or blood loss, prior to the procedure whenever possible.</a:t>
            </a:r>
          </a:p>
          <a:p>
            <a:r>
              <a:rPr lang="en-US" b="1" dirty="0"/>
              <a:t>Cardiovascular Evaluation:</a:t>
            </a:r>
            <a:r>
              <a:rPr lang="en-US" dirty="0"/>
              <a:t> Assess the patient's cardiovascular status, as anemia can lead to increased cardiac output and compensatory mechanisms. Evaluate for signs of heart failure or compromised cardiovascular function.</a:t>
            </a:r>
          </a:p>
          <a:p>
            <a:endParaRPr lang="en-US" dirty="0"/>
          </a:p>
        </p:txBody>
      </p:sp>
    </p:spTree>
    <p:extLst>
      <p:ext uri="{BB962C8B-B14F-4D97-AF65-F5344CB8AC3E}">
        <p14:creationId xmlns:p14="http://schemas.microsoft.com/office/powerpoint/2010/main" val="268910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1059A-4341-4783-8534-1D15438EC6D6}"/>
              </a:ext>
            </a:extLst>
          </p:cNvPr>
          <p:cNvSpPr>
            <a:spLocks noGrp="1"/>
          </p:cNvSpPr>
          <p:nvPr>
            <p:ph type="title"/>
          </p:nvPr>
        </p:nvSpPr>
        <p:spPr/>
        <p:txBody>
          <a:bodyPr/>
          <a:lstStyle/>
          <a:p>
            <a:r>
              <a:rPr lang="en-US" dirty="0"/>
              <a:t>ANESTHESIA TECHNIQUES</a:t>
            </a:r>
          </a:p>
        </p:txBody>
      </p:sp>
      <p:sp>
        <p:nvSpPr>
          <p:cNvPr id="3" name="Content Placeholder 2">
            <a:extLst>
              <a:ext uri="{FF2B5EF4-FFF2-40B4-BE49-F238E27FC236}">
                <a16:creationId xmlns:a16="http://schemas.microsoft.com/office/drawing/2014/main" id="{AEF41A28-193D-4234-8AF4-1E18BB1FD0DC}"/>
              </a:ext>
            </a:extLst>
          </p:cNvPr>
          <p:cNvSpPr>
            <a:spLocks noGrp="1"/>
          </p:cNvSpPr>
          <p:nvPr>
            <p:ph idx="1"/>
          </p:nvPr>
        </p:nvSpPr>
        <p:spPr/>
        <p:txBody>
          <a:bodyPr>
            <a:normAutofit fontScale="85000" lnSpcReduction="10000"/>
          </a:bodyPr>
          <a:lstStyle/>
          <a:p>
            <a:r>
              <a:rPr lang="en-US" b="1" dirty="0"/>
              <a:t>Oxygenation and Ventilation:</a:t>
            </a:r>
            <a:r>
              <a:rPr lang="en-US" dirty="0"/>
              <a:t> Monitor oxygenation and ventilation closely during anesthesia to ensure adequate oxygen delivery. Adjust ventilation parameters as needed to maintain appropriate oxygen levels.</a:t>
            </a:r>
          </a:p>
          <a:p>
            <a:r>
              <a:rPr lang="en-US" b="1" dirty="0"/>
              <a:t>Hemodynamic Monitoring:</a:t>
            </a:r>
            <a:r>
              <a:rPr lang="en-US" dirty="0"/>
              <a:t> Continuous hemodynamic monitoring is essential to assess cardiac output, blood pressure, and other parameters. Anemic patients may have reduced blood volume, and careful fluid management is crucial.</a:t>
            </a:r>
          </a:p>
          <a:p>
            <a:r>
              <a:rPr lang="en-US" b="1" dirty="0"/>
              <a:t>Choice of Anesthetic Agents:</a:t>
            </a:r>
            <a:r>
              <a:rPr lang="en-US" dirty="0"/>
              <a:t> Select anesthetic agents that have minimal depressive effects on the cardiovascular system. Anemic patients may be more sensitive to the hemodynamic effects of anesthetics.</a:t>
            </a:r>
          </a:p>
          <a:p>
            <a:r>
              <a:rPr lang="en-US" b="1" dirty="0"/>
              <a:t>Transfusion Thresholds:</a:t>
            </a:r>
            <a:r>
              <a:rPr lang="en-US" dirty="0"/>
              <a:t> Determine transfusion thresholds based on the patient's clinical condition, hemoglobin levels, and physiological factors. Transfusion may be considered if the anemia is severe and associated with symptoms or inadequate oxygen delivery.</a:t>
            </a:r>
          </a:p>
          <a:p>
            <a:endParaRPr lang="en-US" dirty="0"/>
          </a:p>
        </p:txBody>
      </p:sp>
    </p:spTree>
    <p:extLst>
      <p:ext uri="{BB962C8B-B14F-4D97-AF65-F5344CB8AC3E}">
        <p14:creationId xmlns:p14="http://schemas.microsoft.com/office/powerpoint/2010/main" val="608235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7A781-B485-4F6F-A732-FD08D2A7FB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0B0C4A-9AC2-4355-B05E-A20A8DBF635A}"/>
              </a:ext>
            </a:extLst>
          </p:cNvPr>
          <p:cNvSpPr>
            <a:spLocks noGrp="1"/>
          </p:cNvSpPr>
          <p:nvPr>
            <p:ph idx="1"/>
          </p:nvPr>
        </p:nvSpPr>
        <p:spPr/>
        <p:txBody>
          <a:bodyPr>
            <a:normAutofit fontScale="62500" lnSpcReduction="20000"/>
          </a:bodyPr>
          <a:lstStyle/>
          <a:p>
            <a:r>
              <a:rPr lang="en-US" b="1" dirty="0"/>
              <a:t>Intraoperative Care:</a:t>
            </a:r>
            <a:endParaRPr lang="en-US" dirty="0"/>
          </a:p>
          <a:p>
            <a:r>
              <a:rPr lang="en-US" b="1" dirty="0"/>
              <a:t>Temperature Management:</a:t>
            </a:r>
            <a:r>
              <a:rPr lang="en-US" dirty="0"/>
              <a:t> Maintain normothermia, as anemic patients may be more susceptible to temperature fluctuations, which can affect metabolic rate and oxygen consumption.</a:t>
            </a:r>
          </a:p>
          <a:p>
            <a:r>
              <a:rPr lang="en-US" b="1" dirty="0"/>
              <a:t>Blood Loss Management:</a:t>
            </a:r>
            <a:r>
              <a:rPr lang="en-US" dirty="0"/>
              <a:t> Minimize blood loss during surgery through meticulous surgical technique and the use of hemostatic agents. Autologous blood salvage systems may be considered.</a:t>
            </a:r>
          </a:p>
          <a:p>
            <a:r>
              <a:rPr lang="en-US" b="1" dirty="0"/>
              <a:t>Postoperative Considerations:</a:t>
            </a:r>
            <a:endParaRPr lang="en-US" dirty="0"/>
          </a:p>
          <a:p>
            <a:r>
              <a:rPr lang="en-US" b="1" dirty="0"/>
              <a:t>Monitoring:</a:t>
            </a:r>
            <a:r>
              <a:rPr lang="en-US" dirty="0"/>
              <a:t> Continue close monitoring of vital signs, oxygenation, and hemodynamics in the postoperative period.</a:t>
            </a:r>
          </a:p>
          <a:p>
            <a:r>
              <a:rPr lang="en-US" b="1" dirty="0"/>
              <a:t>Pain Management:</a:t>
            </a:r>
            <a:r>
              <a:rPr lang="en-US" dirty="0"/>
              <a:t> Adequate pain management is important, as pain can increase metabolic demands and oxygen consumption. Choose analgesic strategies that minimize respiratory depression and cardiovascular effects.</a:t>
            </a:r>
          </a:p>
          <a:p>
            <a:r>
              <a:rPr lang="en-US" b="1" dirty="0"/>
              <a:t>Fluid Management:</a:t>
            </a:r>
            <a:r>
              <a:rPr lang="en-US" dirty="0"/>
              <a:t> Optimize fluid management to prevent volume overload or depletion, taking into account the patient's anemic status.</a:t>
            </a:r>
          </a:p>
          <a:p>
            <a:r>
              <a:rPr lang="en-US" b="1" dirty="0"/>
              <a:t>Recovery:</a:t>
            </a:r>
            <a:r>
              <a:rPr lang="en-US" dirty="0"/>
              <a:t> Anemic patients may require a longer recovery period to regain normal physiological parameters and prevent postoperative complications.</a:t>
            </a:r>
          </a:p>
          <a:p>
            <a:endParaRPr lang="en-US" dirty="0"/>
          </a:p>
        </p:txBody>
      </p:sp>
    </p:spTree>
    <p:extLst>
      <p:ext uri="{BB962C8B-B14F-4D97-AF65-F5344CB8AC3E}">
        <p14:creationId xmlns:p14="http://schemas.microsoft.com/office/powerpoint/2010/main" val="470954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931</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ANEMIA</vt:lpstr>
      <vt:lpstr>DEFINITION</vt:lpstr>
      <vt:lpstr>PATHOPHYSIOLOGY</vt:lpstr>
      <vt:lpstr>Causes</vt:lpstr>
      <vt:lpstr>MANAGEMENT</vt:lpstr>
      <vt:lpstr>PowerPoint Presentation</vt:lpstr>
      <vt:lpstr>ANESTHESIA TECHNIQUES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User</dc:creator>
  <cp:lastModifiedBy>User</cp:lastModifiedBy>
  <cp:revision>7</cp:revision>
  <dcterms:created xsi:type="dcterms:W3CDTF">2023-08-17T04:14:17Z</dcterms:created>
  <dcterms:modified xsi:type="dcterms:W3CDTF">2023-11-01T05:24:01Z</dcterms:modified>
</cp:coreProperties>
</file>