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48"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98EB75-0E23-4E37-9020-25D800FF8AA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7A88BEF-04E7-4FF6-A316-43A4261E1F7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5BC2C56-0D39-4A22-B8D0-9FB50377AC54}"/>
              </a:ext>
            </a:extLst>
          </p:cNvPr>
          <p:cNvSpPr>
            <a:spLocks noGrp="1"/>
          </p:cNvSpPr>
          <p:nvPr>
            <p:ph type="dt" sz="half" idx="10"/>
          </p:nvPr>
        </p:nvSpPr>
        <p:spPr/>
        <p:txBody>
          <a:bodyPr/>
          <a:lstStyle/>
          <a:p>
            <a:fld id="{724DFFF1-EA03-4973-A582-30D58D887BF2}" type="datetimeFigureOut">
              <a:rPr lang="en-US" smtClean="0"/>
              <a:t>11/1/2023</a:t>
            </a:fld>
            <a:endParaRPr lang="en-US"/>
          </a:p>
        </p:txBody>
      </p:sp>
      <p:sp>
        <p:nvSpPr>
          <p:cNvPr id="5" name="Footer Placeholder 4">
            <a:extLst>
              <a:ext uri="{FF2B5EF4-FFF2-40B4-BE49-F238E27FC236}">
                <a16:creationId xmlns:a16="http://schemas.microsoft.com/office/drawing/2014/main" id="{62F29310-DB5D-458D-A27C-6FFBB027402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BC351CC-254F-4B7C-A7EC-02F7DF816A7A}"/>
              </a:ext>
            </a:extLst>
          </p:cNvPr>
          <p:cNvSpPr>
            <a:spLocks noGrp="1"/>
          </p:cNvSpPr>
          <p:nvPr>
            <p:ph type="sldNum" sz="quarter" idx="12"/>
          </p:nvPr>
        </p:nvSpPr>
        <p:spPr/>
        <p:txBody>
          <a:bodyPr/>
          <a:lstStyle/>
          <a:p>
            <a:fld id="{F7E2362D-ABB1-4DF8-A711-FA79FB10F6A5}" type="slidenum">
              <a:rPr lang="en-US" smtClean="0"/>
              <a:t>‹#›</a:t>
            </a:fld>
            <a:endParaRPr lang="en-US"/>
          </a:p>
        </p:txBody>
      </p:sp>
    </p:spTree>
    <p:extLst>
      <p:ext uri="{BB962C8B-B14F-4D97-AF65-F5344CB8AC3E}">
        <p14:creationId xmlns:p14="http://schemas.microsoft.com/office/powerpoint/2010/main" val="14854126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9A145E-8F76-4C05-A0A3-F2682327DE8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637D81C-0AFD-4695-8A0F-5A39B2BC27FC}"/>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4315668-EFAC-49F4-A818-AAC383F2768A}"/>
              </a:ext>
            </a:extLst>
          </p:cNvPr>
          <p:cNvSpPr>
            <a:spLocks noGrp="1"/>
          </p:cNvSpPr>
          <p:nvPr>
            <p:ph type="dt" sz="half" idx="10"/>
          </p:nvPr>
        </p:nvSpPr>
        <p:spPr/>
        <p:txBody>
          <a:bodyPr/>
          <a:lstStyle/>
          <a:p>
            <a:fld id="{724DFFF1-EA03-4973-A582-30D58D887BF2}" type="datetimeFigureOut">
              <a:rPr lang="en-US" smtClean="0"/>
              <a:t>11/1/2023</a:t>
            </a:fld>
            <a:endParaRPr lang="en-US"/>
          </a:p>
        </p:txBody>
      </p:sp>
      <p:sp>
        <p:nvSpPr>
          <p:cNvPr id="5" name="Footer Placeholder 4">
            <a:extLst>
              <a:ext uri="{FF2B5EF4-FFF2-40B4-BE49-F238E27FC236}">
                <a16:creationId xmlns:a16="http://schemas.microsoft.com/office/drawing/2014/main" id="{A7DFBDA8-024F-4FEE-8027-40D52A580CE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0171D41-A427-4C2D-A51B-A66AA0A8DC31}"/>
              </a:ext>
            </a:extLst>
          </p:cNvPr>
          <p:cNvSpPr>
            <a:spLocks noGrp="1"/>
          </p:cNvSpPr>
          <p:nvPr>
            <p:ph type="sldNum" sz="quarter" idx="12"/>
          </p:nvPr>
        </p:nvSpPr>
        <p:spPr/>
        <p:txBody>
          <a:bodyPr/>
          <a:lstStyle/>
          <a:p>
            <a:fld id="{F7E2362D-ABB1-4DF8-A711-FA79FB10F6A5}" type="slidenum">
              <a:rPr lang="en-US" smtClean="0"/>
              <a:t>‹#›</a:t>
            </a:fld>
            <a:endParaRPr lang="en-US"/>
          </a:p>
        </p:txBody>
      </p:sp>
    </p:spTree>
    <p:extLst>
      <p:ext uri="{BB962C8B-B14F-4D97-AF65-F5344CB8AC3E}">
        <p14:creationId xmlns:p14="http://schemas.microsoft.com/office/powerpoint/2010/main" val="3164315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B95AB52-3927-4E46-B459-3BCE43E426D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D7134D9-F26C-4F97-A165-0B0C1354C827}"/>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EFFF0FB-0453-4411-83E2-8583666AC774}"/>
              </a:ext>
            </a:extLst>
          </p:cNvPr>
          <p:cNvSpPr>
            <a:spLocks noGrp="1"/>
          </p:cNvSpPr>
          <p:nvPr>
            <p:ph type="dt" sz="half" idx="10"/>
          </p:nvPr>
        </p:nvSpPr>
        <p:spPr/>
        <p:txBody>
          <a:bodyPr/>
          <a:lstStyle/>
          <a:p>
            <a:fld id="{724DFFF1-EA03-4973-A582-30D58D887BF2}" type="datetimeFigureOut">
              <a:rPr lang="en-US" smtClean="0"/>
              <a:t>11/1/2023</a:t>
            </a:fld>
            <a:endParaRPr lang="en-US"/>
          </a:p>
        </p:txBody>
      </p:sp>
      <p:sp>
        <p:nvSpPr>
          <p:cNvPr id="5" name="Footer Placeholder 4">
            <a:extLst>
              <a:ext uri="{FF2B5EF4-FFF2-40B4-BE49-F238E27FC236}">
                <a16:creationId xmlns:a16="http://schemas.microsoft.com/office/drawing/2014/main" id="{353649ED-D977-4AF7-824D-8EF67CEDF00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A06FE42-4610-446F-AB65-0200276892E6}"/>
              </a:ext>
            </a:extLst>
          </p:cNvPr>
          <p:cNvSpPr>
            <a:spLocks noGrp="1"/>
          </p:cNvSpPr>
          <p:nvPr>
            <p:ph type="sldNum" sz="quarter" idx="12"/>
          </p:nvPr>
        </p:nvSpPr>
        <p:spPr/>
        <p:txBody>
          <a:bodyPr/>
          <a:lstStyle/>
          <a:p>
            <a:fld id="{F7E2362D-ABB1-4DF8-A711-FA79FB10F6A5}" type="slidenum">
              <a:rPr lang="en-US" smtClean="0"/>
              <a:t>‹#›</a:t>
            </a:fld>
            <a:endParaRPr lang="en-US"/>
          </a:p>
        </p:txBody>
      </p:sp>
    </p:spTree>
    <p:extLst>
      <p:ext uri="{BB962C8B-B14F-4D97-AF65-F5344CB8AC3E}">
        <p14:creationId xmlns:p14="http://schemas.microsoft.com/office/powerpoint/2010/main" val="39702470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8577B7-3770-48B5-B1FB-E797277A262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704D8BB-0BEF-4F7A-B3FA-4A503C887255}"/>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EFACD4D-4647-403F-A342-77FB5A72C87D}"/>
              </a:ext>
            </a:extLst>
          </p:cNvPr>
          <p:cNvSpPr>
            <a:spLocks noGrp="1"/>
          </p:cNvSpPr>
          <p:nvPr>
            <p:ph type="dt" sz="half" idx="10"/>
          </p:nvPr>
        </p:nvSpPr>
        <p:spPr/>
        <p:txBody>
          <a:bodyPr/>
          <a:lstStyle/>
          <a:p>
            <a:fld id="{724DFFF1-EA03-4973-A582-30D58D887BF2}" type="datetimeFigureOut">
              <a:rPr lang="en-US" smtClean="0"/>
              <a:t>11/1/2023</a:t>
            </a:fld>
            <a:endParaRPr lang="en-US"/>
          </a:p>
        </p:txBody>
      </p:sp>
      <p:sp>
        <p:nvSpPr>
          <p:cNvPr id="5" name="Footer Placeholder 4">
            <a:extLst>
              <a:ext uri="{FF2B5EF4-FFF2-40B4-BE49-F238E27FC236}">
                <a16:creationId xmlns:a16="http://schemas.microsoft.com/office/drawing/2014/main" id="{EABC280D-1D52-45E0-8515-00A27E20F32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C3A8109-73A2-4C38-AFCF-3E669A90D7B1}"/>
              </a:ext>
            </a:extLst>
          </p:cNvPr>
          <p:cNvSpPr>
            <a:spLocks noGrp="1"/>
          </p:cNvSpPr>
          <p:nvPr>
            <p:ph type="sldNum" sz="quarter" idx="12"/>
          </p:nvPr>
        </p:nvSpPr>
        <p:spPr/>
        <p:txBody>
          <a:bodyPr/>
          <a:lstStyle/>
          <a:p>
            <a:fld id="{F7E2362D-ABB1-4DF8-A711-FA79FB10F6A5}" type="slidenum">
              <a:rPr lang="en-US" smtClean="0"/>
              <a:t>‹#›</a:t>
            </a:fld>
            <a:endParaRPr lang="en-US"/>
          </a:p>
        </p:txBody>
      </p:sp>
    </p:spTree>
    <p:extLst>
      <p:ext uri="{BB962C8B-B14F-4D97-AF65-F5344CB8AC3E}">
        <p14:creationId xmlns:p14="http://schemas.microsoft.com/office/powerpoint/2010/main" val="12804013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E5ABEA-66BF-45C9-BEBF-75DE3AA61A6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13725DD-64F6-4587-838C-278A35EC8EE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4DADAE9-C49A-4BD2-B2E6-35A4F3A50C0B}"/>
              </a:ext>
            </a:extLst>
          </p:cNvPr>
          <p:cNvSpPr>
            <a:spLocks noGrp="1"/>
          </p:cNvSpPr>
          <p:nvPr>
            <p:ph type="dt" sz="half" idx="10"/>
          </p:nvPr>
        </p:nvSpPr>
        <p:spPr/>
        <p:txBody>
          <a:bodyPr/>
          <a:lstStyle/>
          <a:p>
            <a:fld id="{724DFFF1-EA03-4973-A582-30D58D887BF2}" type="datetimeFigureOut">
              <a:rPr lang="en-US" smtClean="0"/>
              <a:t>11/1/2023</a:t>
            </a:fld>
            <a:endParaRPr lang="en-US"/>
          </a:p>
        </p:txBody>
      </p:sp>
      <p:sp>
        <p:nvSpPr>
          <p:cNvPr id="5" name="Footer Placeholder 4">
            <a:extLst>
              <a:ext uri="{FF2B5EF4-FFF2-40B4-BE49-F238E27FC236}">
                <a16:creationId xmlns:a16="http://schemas.microsoft.com/office/drawing/2014/main" id="{5B419A7D-079B-48C5-B844-07E867A910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59B0EAB-CD8A-4883-B0A6-0A022E17C718}"/>
              </a:ext>
            </a:extLst>
          </p:cNvPr>
          <p:cNvSpPr>
            <a:spLocks noGrp="1"/>
          </p:cNvSpPr>
          <p:nvPr>
            <p:ph type="sldNum" sz="quarter" idx="12"/>
          </p:nvPr>
        </p:nvSpPr>
        <p:spPr/>
        <p:txBody>
          <a:bodyPr/>
          <a:lstStyle/>
          <a:p>
            <a:fld id="{F7E2362D-ABB1-4DF8-A711-FA79FB10F6A5}" type="slidenum">
              <a:rPr lang="en-US" smtClean="0"/>
              <a:t>‹#›</a:t>
            </a:fld>
            <a:endParaRPr lang="en-US"/>
          </a:p>
        </p:txBody>
      </p:sp>
    </p:spTree>
    <p:extLst>
      <p:ext uri="{BB962C8B-B14F-4D97-AF65-F5344CB8AC3E}">
        <p14:creationId xmlns:p14="http://schemas.microsoft.com/office/powerpoint/2010/main" val="12273288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48B56F-26AE-4E43-9B90-4F80076D066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F30928D-7D46-4BE6-A1BA-7074734A0B68}"/>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5BE2752-2C98-4844-947D-FF43A5542C34}"/>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83C7B24-B9CF-425E-8004-0CC2526DBFF6}"/>
              </a:ext>
            </a:extLst>
          </p:cNvPr>
          <p:cNvSpPr>
            <a:spLocks noGrp="1"/>
          </p:cNvSpPr>
          <p:nvPr>
            <p:ph type="dt" sz="half" idx="10"/>
          </p:nvPr>
        </p:nvSpPr>
        <p:spPr/>
        <p:txBody>
          <a:bodyPr/>
          <a:lstStyle/>
          <a:p>
            <a:fld id="{724DFFF1-EA03-4973-A582-30D58D887BF2}" type="datetimeFigureOut">
              <a:rPr lang="en-US" smtClean="0"/>
              <a:t>11/1/2023</a:t>
            </a:fld>
            <a:endParaRPr lang="en-US"/>
          </a:p>
        </p:txBody>
      </p:sp>
      <p:sp>
        <p:nvSpPr>
          <p:cNvPr id="6" name="Footer Placeholder 5">
            <a:extLst>
              <a:ext uri="{FF2B5EF4-FFF2-40B4-BE49-F238E27FC236}">
                <a16:creationId xmlns:a16="http://schemas.microsoft.com/office/drawing/2014/main" id="{81E75EC7-7625-4023-AE93-EC60A5DF100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5BE15D1-F300-470D-B71A-88DBE10DE21F}"/>
              </a:ext>
            </a:extLst>
          </p:cNvPr>
          <p:cNvSpPr>
            <a:spLocks noGrp="1"/>
          </p:cNvSpPr>
          <p:nvPr>
            <p:ph type="sldNum" sz="quarter" idx="12"/>
          </p:nvPr>
        </p:nvSpPr>
        <p:spPr/>
        <p:txBody>
          <a:bodyPr/>
          <a:lstStyle/>
          <a:p>
            <a:fld id="{F7E2362D-ABB1-4DF8-A711-FA79FB10F6A5}" type="slidenum">
              <a:rPr lang="en-US" smtClean="0"/>
              <a:t>‹#›</a:t>
            </a:fld>
            <a:endParaRPr lang="en-US"/>
          </a:p>
        </p:txBody>
      </p:sp>
    </p:spTree>
    <p:extLst>
      <p:ext uri="{BB962C8B-B14F-4D97-AF65-F5344CB8AC3E}">
        <p14:creationId xmlns:p14="http://schemas.microsoft.com/office/powerpoint/2010/main" val="1501916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1C82A-644E-4193-A9D8-6351C19C9D5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92691F8-1150-4637-B8C0-C1886446A1D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B0E80F50-35F8-4ACA-AD8B-6D2638C0F4E2}"/>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BA9F476-652E-4CE5-A88A-78EFF6E571F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7A9E7493-CA5D-4D83-B6F2-D8DDA83177BB}"/>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706A23A-344A-49A5-9A88-B7C4E0176620}"/>
              </a:ext>
            </a:extLst>
          </p:cNvPr>
          <p:cNvSpPr>
            <a:spLocks noGrp="1"/>
          </p:cNvSpPr>
          <p:nvPr>
            <p:ph type="dt" sz="half" idx="10"/>
          </p:nvPr>
        </p:nvSpPr>
        <p:spPr/>
        <p:txBody>
          <a:bodyPr/>
          <a:lstStyle/>
          <a:p>
            <a:fld id="{724DFFF1-EA03-4973-A582-30D58D887BF2}" type="datetimeFigureOut">
              <a:rPr lang="en-US" smtClean="0"/>
              <a:t>11/1/2023</a:t>
            </a:fld>
            <a:endParaRPr lang="en-US"/>
          </a:p>
        </p:txBody>
      </p:sp>
      <p:sp>
        <p:nvSpPr>
          <p:cNvPr id="8" name="Footer Placeholder 7">
            <a:extLst>
              <a:ext uri="{FF2B5EF4-FFF2-40B4-BE49-F238E27FC236}">
                <a16:creationId xmlns:a16="http://schemas.microsoft.com/office/drawing/2014/main" id="{CA439DA0-015C-4AB6-8428-9CABF3141A9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DEEF540-FFFB-4449-8BD4-01F8405F0B32}"/>
              </a:ext>
            </a:extLst>
          </p:cNvPr>
          <p:cNvSpPr>
            <a:spLocks noGrp="1"/>
          </p:cNvSpPr>
          <p:nvPr>
            <p:ph type="sldNum" sz="quarter" idx="12"/>
          </p:nvPr>
        </p:nvSpPr>
        <p:spPr/>
        <p:txBody>
          <a:bodyPr/>
          <a:lstStyle/>
          <a:p>
            <a:fld id="{F7E2362D-ABB1-4DF8-A711-FA79FB10F6A5}" type="slidenum">
              <a:rPr lang="en-US" smtClean="0"/>
              <a:t>‹#›</a:t>
            </a:fld>
            <a:endParaRPr lang="en-US"/>
          </a:p>
        </p:txBody>
      </p:sp>
    </p:spTree>
    <p:extLst>
      <p:ext uri="{BB962C8B-B14F-4D97-AF65-F5344CB8AC3E}">
        <p14:creationId xmlns:p14="http://schemas.microsoft.com/office/powerpoint/2010/main" val="7452127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89D7B9-7346-4AE9-8195-8170B210CDF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1ECC8EF-58F8-41CC-9ED8-AD7E26C2BC21}"/>
              </a:ext>
            </a:extLst>
          </p:cNvPr>
          <p:cNvSpPr>
            <a:spLocks noGrp="1"/>
          </p:cNvSpPr>
          <p:nvPr>
            <p:ph type="dt" sz="half" idx="10"/>
          </p:nvPr>
        </p:nvSpPr>
        <p:spPr/>
        <p:txBody>
          <a:bodyPr/>
          <a:lstStyle/>
          <a:p>
            <a:fld id="{724DFFF1-EA03-4973-A582-30D58D887BF2}" type="datetimeFigureOut">
              <a:rPr lang="en-US" smtClean="0"/>
              <a:t>11/1/2023</a:t>
            </a:fld>
            <a:endParaRPr lang="en-US"/>
          </a:p>
        </p:txBody>
      </p:sp>
      <p:sp>
        <p:nvSpPr>
          <p:cNvPr id="4" name="Footer Placeholder 3">
            <a:extLst>
              <a:ext uri="{FF2B5EF4-FFF2-40B4-BE49-F238E27FC236}">
                <a16:creationId xmlns:a16="http://schemas.microsoft.com/office/drawing/2014/main" id="{BEE5D540-8AF2-4B28-9DB2-A2C7C8BCAF4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417743E-542E-4CCD-BD39-110CA637EE42}"/>
              </a:ext>
            </a:extLst>
          </p:cNvPr>
          <p:cNvSpPr>
            <a:spLocks noGrp="1"/>
          </p:cNvSpPr>
          <p:nvPr>
            <p:ph type="sldNum" sz="quarter" idx="12"/>
          </p:nvPr>
        </p:nvSpPr>
        <p:spPr/>
        <p:txBody>
          <a:bodyPr/>
          <a:lstStyle/>
          <a:p>
            <a:fld id="{F7E2362D-ABB1-4DF8-A711-FA79FB10F6A5}" type="slidenum">
              <a:rPr lang="en-US" smtClean="0"/>
              <a:t>‹#›</a:t>
            </a:fld>
            <a:endParaRPr lang="en-US"/>
          </a:p>
        </p:txBody>
      </p:sp>
    </p:spTree>
    <p:extLst>
      <p:ext uri="{BB962C8B-B14F-4D97-AF65-F5344CB8AC3E}">
        <p14:creationId xmlns:p14="http://schemas.microsoft.com/office/powerpoint/2010/main" val="22297766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EBAFFD1-11A5-40E5-92F2-08474D31DDBB}"/>
              </a:ext>
            </a:extLst>
          </p:cNvPr>
          <p:cNvSpPr>
            <a:spLocks noGrp="1"/>
          </p:cNvSpPr>
          <p:nvPr>
            <p:ph type="dt" sz="half" idx="10"/>
          </p:nvPr>
        </p:nvSpPr>
        <p:spPr/>
        <p:txBody>
          <a:bodyPr/>
          <a:lstStyle/>
          <a:p>
            <a:fld id="{724DFFF1-EA03-4973-A582-30D58D887BF2}" type="datetimeFigureOut">
              <a:rPr lang="en-US" smtClean="0"/>
              <a:t>11/1/2023</a:t>
            </a:fld>
            <a:endParaRPr lang="en-US"/>
          </a:p>
        </p:txBody>
      </p:sp>
      <p:sp>
        <p:nvSpPr>
          <p:cNvPr id="3" name="Footer Placeholder 2">
            <a:extLst>
              <a:ext uri="{FF2B5EF4-FFF2-40B4-BE49-F238E27FC236}">
                <a16:creationId xmlns:a16="http://schemas.microsoft.com/office/drawing/2014/main" id="{85B68B97-C30D-4808-A40D-09A21DD15CD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B93CA7F-C2F7-40F4-8A07-B2EF758C0D7A}"/>
              </a:ext>
            </a:extLst>
          </p:cNvPr>
          <p:cNvSpPr>
            <a:spLocks noGrp="1"/>
          </p:cNvSpPr>
          <p:nvPr>
            <p:ph type="sldNum" sz="quarter" idx="12"/>
          </p:nvPr>
        </p:nvSpPr>
        <p:spPr/>
        <p:txBody>
          <a:bodyPr/>
          <a:lstStyle/>
          <a:p>
            <a:fld id="{F7E2362D-ABB1-4DF8-A711-FA79FB10F6A5}" type="slidenum">
              <a:rPr lang="en-US" smtClean="0"/>
              <a:t>‹#›</a:t>
            </a:fld>
            <a:endParaRPr lang="en-US"/>
          </a:p>
        </p:txBody>
      </p:sp>
    </p:spTree>
    <p:extLst>
      <p:ext uri="{BB962C8B-B14F-4D97-AF65-F5344CB8AC3E}">
        <p14:creationId xmlns:p14="http://schemas.microsoft.com/office/powerpoint/2010/main" val="4711595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847F69-5A2F-4E9E-838B-381ECDE8553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AE656D9-E06D-4414-A35A-E27C248EE5F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B0A3FA3-F796-4537-A683-50E491DD311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54DA692-4E37-4C67-AFD7-8437DA70175A}"/>
              </a:ext>
            </a:extLst>
          </p:cNvPr>
          <p:cNvSpPr>
            <a:spLocks noGrp="1"/>
          </p:cNvSpPr>
          <p:nvPr>
            <p:ph type="dt" sz="half" idx="10"/>
          </p:nvPr>
        </p:nvSpPr>
        <p:spPr/>
        <p:txBody>
          <a:bodyPr/>
          <a:lstStyle/>
          <a:p>
            <a:fld id="{724DFFF1-EA03-4973-A582-30D58D887BF2}" type="datetimeFigureOut">
              <a:rPr lang="en-US" smtClean="0"/>
              <a:t>11/1/2023</a:t>
            </a:fld>
            <a:endParaRPr lang="en-US"/>
          </a:p>
        </p:txBody>
      </p:sp>
      <p:sp>
        <p:nvSpPr>
          <p:cNvPr id="6" name="Footer Placeholder 5">
            <a:extLst>
              <a:ext uri="{FF2B5EF4-FFF2-40B4-BE49-F238E27FC236}">
                <a16:creationId xmlns:a16="http://schemas.microsoft.com/office/drawing/2014/main" id="{C17C2DC9-D2E4-4B60-8937-8CCD160C3A2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60BDDCC-0087-4C26-9AE8-A87C2E244D27}"/>
              </a:ext>
            </a:extLst>
          </p:cNvPr>
          <p:cNvSpPr>
            <a:spLocks noGrp="1"/>
          </p:cNvSpPr>
          <p:nvPr>
            <p:ph type="sldNum" sz="quarter" idx="12"/>
          </p:nvPr>
        </p:nvSpPr>
        <p:spPr/>
        <p:txBody>
          <a:bodyPr/>
          <a:lstStyle/>
          <a:p>
            <a:fld id="{F7E2362D-ABB1-4DF8-A711-FA79FB10F6A5}" type="slidenum">
              <a:rPr lang="en-US" smtClean="0"/>
              <a:t>‹#›</a:t>
            </a:fld>
            <a:endParaRPr lang="en-US"/>
          </a:p>
        </p:txBody>
      </p:sp>
    </p:spTree>
    <p:extLst>
      <p:ext uri="{BB962C8B-B14F-4D97-AF65-F5344CB8AC3E}">
        <p14:creationId xmlns:p14="http://schemas.microsoft.com/office/powerpoint/2010/main" val="40526777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BCC455-A3F9-42EE-B52D-E6A40518E1C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D99F04C-A685-4A07-8851-20E486773F5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5569090-3D23-4EC5-91D9-E7538BC544E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D58A24D-DAEB-41E9-B3D3-0068E4C86163}"/>
              </a:ext>
            </a:extLst>
          </p:cNvPr>
          <p:cNvSpPr>
            <a:spLocks noGrp="1"/>
          </p:cNvSpPr>
          <p:nvPr>
            <p:ph type="dt" sz="half" idx="10"/>
          </p:nvPr>
        </p:nvSpPr>
        <p:spPr/>
        <p:txBody>
          <a:bodyPr/>
          <a:lstStyle/>
          <a:p>
            <a:fld id="{724DFFF1-EA03-4973-A582-30D58D887BF2}" type="datetimeFigureOut">
              <a:rPr lang="en-US" smtClean="0"/>
              <a:t>11/1/2023</a:t>
            </a:fld>
            <a:endParaRPr lang="en-US"/>
          </a:p>
        </p:txBody>
      </p:sp>
      <p:sp>
        <p:nvSpPr>
          <p:cNvPr id="6" name="Footer Placeholder 5">
            <a:extLst>
              <a:ext uri="{FF2B5EF4-FFF2-40B4-BE49-F238E27FC236}">
                <a16:creationId xmlns:a16="http://schemas.microsoft.com/office/drawing/2014/main" id="{D86520BF-78B4-42A1-B8B0-50B1E15E01E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1715720-BF8F-4875-A154-D64DAB9C5D05}"/>
              </a:ext>
            </a:extLst>
          </p:cNvPr>
          <p:cNvSpPr>
            <a:spLocks noGrp="1"/>
          </p:cNvSpPr>
          <p:nvPr>
            <p:ph type="sldNum" sz="quarter" idx="12"/>
          </p:nvPr>
        </p:nvSpPr>
        <p:spPr/>
        <p:txBody>
          <a:bodyPr/>
          <a:lstStyle/>
          <a:p>
            <a:fld id="{F7E2362D-ABB1-4DF8-A711-FA79FB10F6A5}" type="slidenum">
              <a:rPr lang="en-US" smtClean="0"/>
              <a:t>‹#›</a:t>
            </a:fld>
            <a:endParaRPr lang="en-US"/>
          </a:p>
        </p:txBody>
      </p:sp>
    </p:spTree>
    <p:extLst>
      <p:ext uri="{BB962C8B-B14F-4D97-AF65-F5344CB8AC3E}">
        <p14:creationId xmlns:p14="http://schemas.microsoft.com/office/powerpoint/2010/main" val="31675927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D2E49FC-C9E4-4A30-8AE4-35C6A06CAE8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EB275F3-B7F3-4909-A656-12E9EE8FEF8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8BF1EA1-7DE3-44D3-9750-3D6FECF81F4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4DFFF1-EA03-4973-A582-30D58D887BF2}" type="datetimeFigureOut">
              <a:rPr lang="en-US" smtClean="0"/>
              <a:t>11/1/2023</a:t>
            </a:fld>
            <a:endParaRPr lang="en-US"/>
          </a:p>
        </p:txBody>
      </p:sp>
      <p:sp>
        <p:nvSpPr>
          <p:cNvPr id="5" name="Footer Placeholder 4">
            <a:extLst>
              <a:ext uri="{FF2B5EF4-FFF2-40B4-BE49-F238E27FC236}">
                <a16:creationId xmlns:a16="http://schemas.microsoft.com/office/drawing/2014/main" id="{1AF9F25E-5362-412B-9004-E0B330BCA51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4A54755-D991-426C-B54B-9E3B5E20826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E2362D-ABB1-4DF8-A711-FA79FB10F6A5}" type="slidenum">
              <a:rPr lang="en-US" smtClean="0"/>
              <a:t>‹#›</a:t>
            </a:fld>
            <a:endParaRPr lang="en-US"/>
          </a:p>
        </p:txBody>
      </p:sp>
    </p:spTree>
    <p:extLst>
      <p:ext uri="{BB962C8B-B14F-4D97-AF65-F5344CB8AC3E}">
        <p14:creationId xmlns:p14="http://schemas.microsoft.com/office/powerpoint/2010/main" val="22462365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6C61BB-91B6-4EF7-9052-D65CED19E869}"/>
              </a:ext>
            </a:extLst>
          </p:cNvPr>
          <p:cNvSpPr>
            <a:spLocks noGrp="1"/>
          </p:cNvSpPr>
          <p:nvPr>
            <p:ph type="ctrTitle"/>
          </p:nvPr>
        </p:nvSpPr>
        <p:spPr/>
        <p:txBody>
          <a:bodyPr/>
          <a:lstStyle/>
          <a:p>
            <a:r>
              <a:rPr lang="en-US" dirty="0"/>
              <a:t>ABDOMINAL SURGERY</a:t>
            </a:r>
          </a:p>
        </p:txBody>
      </p:sp>
      <p:sp>
        <p:nvSpPr>
          <p:cNvPr id="3" name="Subtitle 2">
            <a:extLst>
              <a:ext uri="{FF2B5EF4-FFF2-40B4-BE49-F238E27FC236}">
                <a16:creationId xmlns:a16="http://schemas.microsoft.com/office/drawing/2014/main" id="{E1882BD3-B53F-4E35-ABFB-55936C42D2D6}"/>
              </a:ext>
            </a:extLst>
          </p:cNvPr>
          <p:cNvSpPr>
            <a:spLocks noGrp="1"/>
          </p:cNvSpPr>
          <p:nvPr>
            <p:ph type="subTitle" idx="1"/>
          </p:nvPr>
        </p:nvSpPr>
        <p:spPr/>
        <p:txBody>
          <a:bodyPr/>
          <a:lstStyle/>
          <a:p>
            <a:r>
              <a:rPr lang="en-US"/>
              <a:t>SUJATA WALODE, TUTOR, MGM SBSA</a:t>
            </a:r>
            <a:endParaRPr lang="en-US" dirty="0"/>
          </a:p>
        </p:txBody>
      </p:sp>
    </p:spTree>
    <p:extLst>
      <p:ext uri="{BB962C8B-B14F-4D97-AF65-F5344CB8AC3E}">
        <p14:creationId xmlns:p14="http://schemas.microsoft.com/office/powerpoint/2010/main" val="30010869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B1000C-1085-4992-905D-E0474E90403D}"/>
              </a:ext>
            </a:extLst>
          </p:cNvPr>
          <p:cNvSpPr>
            <a:spLocks noGrp="1"/>
          </p:cNvSpPr>
          <p:nvPr>
            <p:ph type="title"/>
          </p:nvPr>
        </p:nvSpPr>
        <p:spPr/>
        <p:txBody>
          <a:bodyPr/>
          <a:lstStyle/>
          <a:p>
            <a:r>
              <a:rPr lang="en-US" dirty="0"/>
              <a:t>ANESTHESIA REQUIREMENT</a:t>
            </a:r>
          </a:p>
        </p:txBody>
      </p:sp>
      <p:sp>
        <p:nvSpPr>
          <p:cNvPr id="3" name="Content Placeholder 2">
            <a:extLst>
              <a:ext uri="{FF2B5EF4-FFF2-40B4-BE49-F238E27FC236}">
                <a16:creationId xmlns:a16="http://schemas.microsoft.com/office/drawing/2014/main" id="{1F80E710-9059-45BA-8546-7E7897638D4F}"/>
              </a:ext>
            </a:extLst>
          </p:cNvPr>
          <p:cNvSpPr>
            <a:spLocks noGrp="1"/>
          </p:cNvSpPr>
          <p:nvPr>
            <p:ph idx="1"/>
          </p:nvPr>
        </p:nvSpPr>
        <p:spPr/>
        <p:txBody>
          <a:bodyPr>
            <a:normAutofit fontScale="70000" lnSpcReduction="20000"/>
          </a:bodyPr>
          <a:lstStyle/>
          <a:p>
            <a:r>
              <a:rPr lang="en-US" dirty="0"/>
              <a:t>During abdominal surgery, including laparoscopic and genitourinary procedures, anesthesia and surgical requirements are critical to ensure patient safety, comfort, and successful surgical outcomes. Here's an overview of the key considerations:</a:t>
            </a:r>
          </a:p>
          <a:p>
            <a:r>
              <a:rPr lang="en-US" b="1" dirty="0"/>
              <a:t>Anesthesia:</a:t>
            </a:r>
            <a:endParaRPr lang="en-US" dirty="0"/>
          </a:p>
          <a:p>
            <a:r>
              <a:rPr lang="en-US" b="1" dirty="0"/>
              <a:t>Preoperative Assessment:</a:t>
            </a:r>
            <a:r>
              <a:rPr lang="en-US" dirty="0"/>
              <a:t> The anesthesiologist evaluates the patient's medical history, current health status, and any preexisting conditions to determine the appropriate anesthesia plan.</a:t>
            </a:r>
          </a:p>
          <a:p>
            <a:r>
              <a:rPr lang="en-US" b="1" dirty="0"/>
              <a:t>Anesthesia Choice:</a:t>
            </a:r>
            <a:r>
              <a:rPr lang="en-US" dirty="0"/>
              <a:t> The choice of anesthesia can include general anesthesia (patient is unconscious), regional anesthesia (numbing a specific region of the body), or a combination of both.</a:t>
            </a:r>
          </a:p>
          <a:p>
            <a:r>
              <a:rPr lang="en-US" b="1" dirty="0"/>
              <a:t>Monitoring:</a:t>
            </a:r>
            <a:r>
              <a:rPr lang="en-US" dirty="0"/>
              <a:t> During surgery, the patient's vital signs such as heart rate, blood pressure, oxygen saturation, and end-tidal carbon dioxide levels are continuously monitored.</a:t>
            </a:r>
          </a:p>
          <a:p>
            <a:r>
              <a:rPr lang="en-US" b="1" dirty="0"/>
              <a:t>Airway Management:</a:t>
            </a:r>
            <a:r>
              <a:rPr lang="en-US" dirty="0"/>
              <a:t> Proper airway management is crucial. Anesthesia providers secure the patient's airway to ensure proper ventilation and oxygenation.</a:t>
            </a:r>
          </a:p>
          <a:p>
            <a:r>
              <a:rPr lang="en-US" b="1" dirty="0"/>
              <a:t>Pain Management:</a:t>
            </a:r>
            <a:r>
              <a:rPr lang="en-US" dirty="0"/>
              <a:t> Anesthesia providers administer analgesics to manage pain during and after surgery. This could involve local anesthetics, opioids, or other pain-relieving medications</a:t>
            </a:r>
          </a:p>
          <a:p>
            <a:endParaRPr lang="en-US" dirty="0"/>
          </a:p>
          <a:p>
            <a:endParaRPr lang="en-US" dirty="0"/>
          </a:p>
        </p:txBody>
      </p:sp>
    </p:spTree>
    <p:extLst>
      <p:ext uri="{BB962C8B-B14F-4D97-AF65-F5344CB8AC3E}">
        <p14:creationId xmlns:p14="http://schemas.microsoft.com/office/powerpoint/2010/main" val="33362287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19A08A-FA63-4789-A697-6ABC34DB6848}"/>
              </a:ext>
            </a:extLst>
          </p:cNvPr>
          <p:cNvSpPr>
            <a:spLocks noGrp="1"/>
          </p:cNvSpPr>
          <p:nvPr>
            <p:ph type="title"/>
          </p:nvPr>
        </p:nvSpPr>
        <p:spPr/>
        <p:txBody>
          <a:bodyPr/>
          <a:lstStyle/>
          <a:p>
            <a:r>
              <a:rPr lang="en-US" dirty="0"/>
              <a:t>SURGICAL REQUIREMENT</a:t>
            </a:r>
          </a:p>
        </p:txBody>
      </p:sp>
      <p:sp>
        <p:nvSpPr>
          <p:cNvPr id="3" name="Content Placeholder 2">
            <a:extLst>
              <a:ext uri="{FF2B5EF4-FFF2-40B4-BE49-F238E27FC236}">
                <a16:creationId xmlns:a16="http://schemas.microsoft.com/office/drawing/2014/main" id="{DB80E12D-1092-411B-88A4-AE83C7D194F0}"/>
              </a:ext>
            </a:extLst>
          </p:cNvPr>
          <p:cNvSpPr>
            <a:spLocks noGrp="1"/>
          </p:cNvSpPr>
          <p:nvPr>
            <p:ph idx="1"/>
          </p:nvPr>
        </p:nvSpPr>
        <p:spPr/>
        <p:txBody>
          <a:bodyPr>
            <a:normAutofit fontScale="70000" lnSpcReduction="20000"/>
          </a:bodyPr>
          <a:lstStyle/>
          <a:p>
            <a:r>
              <a:rPr lang="en-US" b="1" dirty="0"/>
              <a:t>Preoperative Preparation:</a:t>
            </a:r>
            <a:r>
              <a:rPr lang="en-US" dirty="0"/>
              <a:t> Surgeons ensure that the patient is properly prepared for surgery, which may include fasting, bowel preparation, and administration of prophylactic antibiotics.</a:t>
            </a:r>
          </a:p>
          <a:p>
            <a:r>
              <a:rPr lang="en-US" b="1" dirty="0"/>
              <a:t>Surgical Technique:</a:t>
            </a:r>
            <a:r>
              <a:rPr lang="en-US" dirty="0"/>
              <a:t> The surgical approach can be open, laparoscopic, or robotic-assisted, depending on the procedure and patient factors.</a:t>
            </a:r>
          </a:p>
          <a:p>
            <a:r>
              <a:rPr lang="en-US" b="1" dirty="0"/>
              <a:t>Equipment and Instruments:</a:t>
            </a:r>
            <a:r>
              <a:rPr lang="en-US" dirty="0"/>
              <a:t> Laparoscopic and robotic procedures require specialized equipment, including trocars (for entry points), laparoscopic instruments, and a video camera system for visualization.</a:t>
            </a:r>
          </a:p>
          <a:p>
            <a:r>
              <a:rPr lang="en-US" b="1" dirty="0"/>
              <a:t>Positioning:</a:t>
            </a:r>
            <a:r>
              <a:rPr lang="en-US" dirty="0"/>
              <a:t> Proper patient positioning is essential for optimal exposure and access during surgery. Care is taken to prevent pressure injuries and nerve damage.</a:t>
            </a:r>
          </a:p>
          <a:p>
            <a:r>
              <a:rPr lang="en-US" b="1" dirty="0"/>
              <a:t>Hemostasis:</a:t>
            </a:r>
            <a:r>
              <a:rPr lang="en-US" dirty="0"/>
              <a:t> Surgeons ensure effective control of bleeding during the procedure through techniques like cauterization, sutures, or hemostatic agents.</a:t>
            </a:r>
          </a:p>
          <a:p>
            <a:r>
              <a:rPr lang="en-US" b="1" dirty="0"/>
              <a:t>Tissue Handling:</a:t>
            </a:r>
            <a:r>
              <a:rPr lang="en-US" dirty="0"/>
              <a:t> Delicate tissue handling minimizes trauma and reduces the risk of complications such as adhesions or tissue necrosis.</a:t>
            </a:r>
          </a:p>
          <a:p>
            <a:r>
              <a:rPr lang="en-US" b="1" dirty="0"/>
              <a:t>Genitourinary Considerations:</a:t>
            </a:r>
            <a:r>
              <a:rPr lang="en-US" dirty="0"/>
              <a:t> In genitourinary surgery, specific considerations include preserving urinary function, minimizing damage to surrounding structures, and addressing any urological issues.</a:t>
            </a:r>
          </a:p>
          <a:p>
            <a:endParaRPr lang="en-US" dirty="0"/>
          </a:p>
          <a:p>
            <a:endParaRPr lang="en-US" dirty="0"/>
          </a:p>
        </p:txBody>
      </p:sp>
    </p:spTree>
    <p:extLst>
      <p:ext uri="{BB962C8B-B14F-4D97-AF65-F5344CB8AC3E}">
        <p14:creationId xmlns:p14="http://schemas.microsoft.com/office/powerpoint/2010/main" val="39779677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A6754D-CB73-4901-B8B4-899EFC74663B}"/>
              </a:ext>
            </a:extLst>
          </p:cNvPr>
          <p:cNvSpPr>
            <a:spLocks noGrp="1"/>
          </p:cNvSpPr>
          <p:nvPr>
            <p:ph type="title"/>
          </p:nvPr>
        </p:nvSpPr>
        <p:spPr/>
        <p:txBody>
          <a:bodyPr/>
          <a:lstStyle/>
          <a:p>
            <a:r>
              <a:rPr lang="en-US" dirty="0"/>
              <a:t>POST OPERATIVE CARE</a:t>
            </a:r>
          </a:p>
        </p:txBody>
      </p:sp>
      <p:sp>
        <p:nvSpPr>
          <p:cNvPr id="3" name="Content Placeholder 2">
            <a:extLst>
              <a:ext uri="{FF2B5EF4-FFF2-40B4-BE49-F238E27FC236}">
                <a16:creationId xmlns:a16="http://schemas.microsoft.com/office/drawing/2014/main" id="{35C91C15-407C-48B8-A6B0-86A68EF51CAC}"/>
              </a:ext>
            </a:extLst>
          </p:cNvPr>
          <p:cNvSpPr>
            <a:spLocks noGrp="1"/>
          </p:cNvSpPr>
          <p:nvPr>
            <p:ph idx="1"/>
          </p:nvPr>
        </p:nvSpPr>
        <p:spPr/>
        <p:txBody>
          <a:bodyPr>
            <a:normAutofit fontScale="92500"/>
          </a:bodyPr>
          <a:lstStyle/>
          <a:p>
            <a:r>
              <a:rPr lang="en-US" b="1" dirty="0"/>
              <a:t>Recovery and Monitoring:</a:t>
            </a:r>
            <a:r>
              <a:rPr lang="en-US" dirty="0"/>
              <a:t> After surgery, patients are closely monitored in a recovery area until they regain consciousness and stable vital signs.</a:t>
            </a:r>
          </a:p>
          <a:p>
            <a:r>
              <a:rPr lang="en-US" b="1" dirty="0"/>
              <a:t>Pain Management:</a:t>
            </a:r>
            <a:r>
              <a:rPr lang="en-US" dirty="0"/>
              <a:t> Adequate pain relief is provided postoperatively to ensure patient comfort.</a:t>
            </a:r>
          </a:p>
          <a:p>
            <a:r>
              <a:rPr lang="en-US" b="1" dirty="0"/>
              <a:t>Fluid and Nutrition:</a:t>
            </a:r>
            <a:r>
              <a:rPr lang="en-US" dirty="0"/>
              <a:t> Proper fluid and nutritional support are administered to aid recovery and prevent complications.</a:t>
            </a:r>
          </a:p>
          <a:p>
            <a:r>
              <a:rPr lang="en-US" b="1" dirty="0"/>
              <a:t>Mobility:</a:t>
            </a:r>
            <a:r>
              <a:rPr lang="en-US" dirty="0"/>
              <a:t> Encouraging early mobilization helps prevent complications like deep vein thrombosis and aids in faster recovery.</a:t>
            </a:r>
          </a:p>
          <a:p>
            <a:r>
              <a:rPr lang="en-US" b="1" dirty="0"/>
              <a:t>Follow-up:</a:t>
            </a:r>
            <a:r>
              <a:rPr lang="en-US" dirty="0"/>
              <a:t> Patients are scheduled for follow-up visits to assess wound healing, address any concerns, and monitor overall recovery.</a:t>
            </a:r>
          </a:p>
          <a:p>
            <a:endParaRPr lang="en-US" dirty="0"/>
          </a:p>
        </p:txBody>
      </p:sp>
    </p:spTree>
    <p:extLst>
      <p:ext uri="{BB962C8B-B14F-4D97-AF65-F5344CB8AC3E}">
        <p14:creationId xmlns:p14="http://schemas.microsoft.com/office/powerpoint/2010/main" val="35293909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849AD-0505-482E-B062-9DA45A54EC3D}"/>
              </a:ext>
            </a:extLst>
          </p:cNvPr>
          <p:cNvSpPr>
            <a:spLocks noGrp="1"/>
          </p:cNvSpPr>
          <p:nvPr>
            <p:ph type="title"/>
          </p:nvPr>
        </p:nvSpPr>
        <p:spPr/>
        <p:txBody>
          <a:bodyPr/>
          <a:lstStyle/>
          <a:p>
            <a:r>
              <a:rPr lang="en-US" dirty="0"/>
              <a:t>LAPROSCOPIC SURGERY</a:t>
            </a:r>
          </a:p>
        </p:txBody>
      </p:sp>
      <p:sp>
        <p:nvSpPr>
          <p:cNvPr id="3" name="Content Placeholder 2">
            <a:extLst>
              <a:ext uri="{FF2B5EF4-FFF2-40B4-BE49-F238E27FC236}">
                <a16:creationId xmlns:a16="http://schemas.microsoft.com/office/drawing/2014/main" id="{5BE74F9D-757C-4279-8F01-2A014614BA7A}"/>
              </a:ext>
            </a:extLst>
          </p:cNvPr>
          <p:cNvSpPr>
            <a:spLocks noGrp="1"/>
          </p:cNvSpPr>
          <p:nvPr>
            <p:ph idx="1"/>
          </p:nvPr>
        </p:nvSpPr>
        <p:spPr/>
        <p:txBody>
          <a:bodyPr>
            <a:normAutofit fontScale="62500" lnSpcReduction="20000"/>
          </a:bodyPr>
          <a:lstStyle/>
          <a:p>
            <a:r>
              <a:rPr lang="en-US" b="1" dirty="0"/>
              <a:t>Patient Evaluation:</a:t>
            </a:r>
            <a:r>
              <a:rPr lang="en-US" dirty="0"/>
              <a:t> The patient's medical history, current health status, and any preexisting conditions are assessed to ensure they are suitable for laparoscopic surgery.</a:t>
            </a:r>
          </a:p>
          <a:p>
            <a:r>
              <a:rPr lang="en-US" b="1" dirty="0"/>
              <a:t>Preoperative Fasting:</a:t>
            </a:r>
            <a:r>
              <a:rPr lang="en-US" dirty="0"/>
              <a:t> Patients are instructed to fast for a specific duration before surgery to reduce the risk of aspiration during anesthesia induction.</a:t>
            </a:r>
          </a:p>
          <a:p>
            <a:r>
              <a:rPr lang="en-US" b="1" dirty="0"/>
              <a:t>Bowel Preparation:</a:t>
            </a:r>
            <a:r>
              <a:rPr lang="en-US" dirty="0"/>
              <a:t> In some cases, bowel preparation might be required to clean the intestines and reduce the risk of contamination during surgery.</a:t>
            </a:r>
          </a:p>
          <a:p>
            <a:r>
              <a:rPr lang="en-US" b="1" dirty="0"/>
              <a:t>Informed Consent:</a:t>
            </a:r>
            <a:r>
              <a:rPr lang="en-US" dirty="0"/>
              <a:t> Patients receive thorough explanations about the procedure, its risks, benefits, and alternatives. Informed consent is obtained before surgery.</a:t>
            </a:r>
          </a:p>
          <a:p>
            <a:r>
              <a:rPr lang="en-US" b="1" dirty="0"/>
              <a:t>Marking and Site Selection:</a:t>
            </a:r>
            <a:r>
              <a:rPr lang="en-US" dirty="0"/>
              <a:t> The surgical team marks the intended incision sites and trocar insertion points. These marks guide the placement of laparoscopic instruments.</a:t>
            </a:r>
          </a:p>
          <a:p>
            <a:r>
              <a:rPr lang="en-US" b="1" dirty="0"/>
              <a:t>Preoperative Antibiotics:</a:t>
            </a:r>
            <a:r>
              <a:rPr lang="en-US" dirty="0"/>
              <a:t> Prophylactic antibiotics may be administered before surgery to prevent surgical site infections.</a:t>
            </a:r>
          </a:p>
          <a:p>
            <a:r>
              <a:rPr lang="en-US" b="1" dirty="0"/>
              <a:t>Preoperative Checklist:</a:t>
            </a:r>
            <a:r>
              <a:rPr lang="en-US" dirty="0"/>
              <a:t> A comprehensive checklist is followed to ensure all necessary equipment, instruments, and supplies are available for the procedure.</a:t>
            </a:r>
          </a:p>
          <a:p>
            <a:r>
              <a:rPr lang="en-US" b="1" dirty="0"/>
              <a:t>Anesthesia Consultation:</a:t>
            </a:r>
            <a:r>
              <a:rPr lang="en-US" dirty="0"/>
              <a:t> Collaboration with the anesthesia team to discuss patient specifics and anesthesia plan.</a:t>
            </a:r>
          </a:p>
          <a:p>
            <a:endParaRPr lang="en-US" dirty="0"/>
          </a:p>
        </p:txBody>
      </p:sp>
    </p:spTree>
    <p:extLst>
      <p:ext uri="{BB962C8B-B14F-4D97-AF65-F5344CB8AC3E}">
        <p14:creationId xmlns:p14="http://schemas.microsoft.com/office/powerpoint/2010/main" val="29886720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FCF37E-0786-44F7-B64D-AAF6B59813C7}"/>
              </a:ext>
            </a:extLst>
          </p:cNvPr>
          <p:cNvSpPr>
            <a:spLocks noGrp="1"/>
          </p:cNvSpPr>
          <p:nvPr>
            <p:ph type="title"/>
          </p:nvPr>
        </p:nvSpPr>
        <p:spPr/>
        <p:txBody>
          <a:bodyPr/>
          <a:lstStyle/>
          <a:p>
            <a:r>
              <a:rPr lang="en-US" dirty="0"/>
              <a:t>ANESTHESIA PREPARATION</a:t>
            </a:r>
          </a:p>
        </p:txBody>
      </p:sp>
      <p:sp>
        <p:nvSpPr>
          <p:cNvPr id="3" name="Content Placeholder 2">
            <a:extLst>
              <a:ext uri="{FF2B5EF4-FFF2-40B4-BE49-F238E27FC236}">
                <a16:creationId xmlns:a16="http://schemas.microsoft.com/office/drawing/2014/main" id="{8E5DFE32-833D-4535-9107-3E73F1985A3D}"/>
              </a:ext>
            </a:extLst>
          </p:cNvPr>
          <p:cNvSpPr>
            <a:spLocks noGrp="1"/>
          </p:cNvSpPr>
          <p:nvPr>
            <p:ph idx="1"/>
          </p:nvPr>
        </p:nvSpPr>
        <p:spPr/>
        <p:txBody>
          <a:bodyPr>
            <a:normAutofit fontScale="55000" lnSpcReduction="20000"/>
          </a:bodyPr>
          <a:lstStyle/>
          <a:p>
            <a:r>
              <a:rPr lang="en-US" b="1" dirty="0"/>
              <a:t>Patient Assessment:</a:t>
            </a:r>
            <a:r>
              <a:rPr lang="en-US" dirty="0"/>
              <a:t> An anesthesiologist evaluates the patient's medical history, physical condition, and any potential risks related to anesthesia.</a:t>
            </a:r>
          </a:p>
          <a:p>
            <a:r>
              <a:rPr lang="en-US" b="1" dirty="0"/>
              <a:t>Anesthesia Plan:</a:t>
            </a:r>
            <a:r>
              <a:rPr lang="en-US" dirty="0"/>
              <a:t> Based on the patient's health and the surgical procedure, the anesthesiologist decides on the type of anesthesia to be used (general, regional, or a combination).</a:t>
            </a:r>
          </a:p>
          <a:p>
            <a:r>
              <a:rPr lang="en-US" b="1" dirty="0"/>
              <a:t>Preoperative Fasting:</a:t>
            </a:r>
            <a:r>
              <a:rPr lang="en-US" dirty="0"/>
              <a:t> Anesthesia providers ensure the patient has followed the fasting guidelines to minimize the risk of aspiration.</a:t>
            </a:r>
          </a:p>
          <a:p>
            <a:r>
              <a:rPr lang="en-US" b="1" dirty="0"/>
              <a:t>Intravenous Access:</a:t>
            </a:r>
            <a:r>
              <a:rPr lang="en-US" dirty="0"/>
              <a:t> An intravenous (IV) line is established for administering medications, fluids, and anesthesia agents.</a:t>
            </a:r>
          </a:p>
          <a:p>
            <a:r>
              <a:rPr lang="en-US" b="1" dirty="0"/>
              <a:t>Monitoring:</a:t>
            </a:r>
            <a:r>
              <a:rPr lang="en-US" dirty="0"/>
              <a:t> During surgery, the patient's vital signs (heart rate, blood pressure, oxygen saturation, etc.) are continuously monitored to ensure their safety.</a:t>
            </a:r>
          </a:p>
          <a:p>
            <a:r>
              <a:rPr lang="en-US" b="1" dirty="0"/>
              <a:t>Airway Management:</a:t>
            </a:r>
            <a:r>
              <a:rPr lang="en-US" dirty="0"/>
              <a:t> The anesthesiologist manages the patient's airway, which may involve intubation (inserting a breathing tube) or using a supraglottic airway device.</a:t>
            </a:r>
          </a:p>
          <a:p>
            <a:r>
              <a:rPr lang="en-US" b="1" dirty="0"/>
              <a:t>Induction of Anesthesia:</a:t>
            </a:r>
            <a:r>
              <a:rPr lang="en-US" dirty="0"/>
              <a:t> Anesthesia is induced, and the patient is carefully monitored throughout the procedure.</a:t>
            </a:r>
          </a:p>
          <a:p>
            <a:r>
              <a:rPr lang="en-US" b="1" dirty="0"/>
              <a:t>Pain Management:</a:t>
            </a:r>
            <a:r>
              <a:rPr lang="en-US" dirty="0"/>
              <a:t> Analgesics are administered to manage pain during and after the surgery.</a:t>
            </a:r>
          </a:p>
          <a:p>
            <a:r>
              <a:rPr lang="en-US" b="1" dirty="0"/>
              <a:t>Muscle Relaxation:</a:t>
            </a:r>
            <a:r>
              <a:rPr lang="en-US" dirty="0"/>
              <a:t> Depending on the surgical requirements, muscle relaxants may be used to ensure proper surgical access and minimize movement.</a:t>
            </a:r>
          </a:p>
          <a:p>
            <a:r>
              <a:rPr lang="en-US" b="1" dirty="0"/>
              <a:t>Emergence and Recovery:</a:t>
            </a:r>
            <a:r>
              <a:rPr lang="en-US" dirty="0"/>
              <a:t> At the end of the surgery, anesthesia is gradually reduced, and the patient is carefully brought out of anesthesia. They are then monitored in the recovery area until fully conscious and stable.</a:t>
            </a:r>
          </a:p>
          <a:p>
            <a:endParaRPr lang="en-US" dirty="0"/>
          </a:p>
        </p:txBody>
      </p:sp>
    </p:spTree>
    <p:extLst>
      <p:ext uri="{BB962C8B-B14F-4D97-AF65-F5344CB8AC3E}">
        <p14:creationId xmlns:p14="http://schemas.microsoft.com/office/powerpoint/2010/main" val="14351176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193AED-CF64-4769-A8D4-435A06D62782}"/>
              </a:ext>
            </a:extLst>
          </p:cNvPr>
          <p:cNvSpPr>
            <a:spLocks noGrp="1"/>
          </p:cNvSpPr>
          <p:nvPr>
            <p:ph type="title"/>
          </p:nvPr>
        </p:nvSpPr>
        <p:spPr/>
        <p:txBody>
          <a:bodyPr/>
          <a:lstStyle/>
          <a:p>
            <a:r>
              <a:rPr lang="en-US" dirty="0"/>
              <a:t>GENITOURINARY SURGERY</a:t>
            </a:r>
          </a:p>
        </p:txBody>
      </p:sp>
      <p:sp>
        <p:nvSpPr>
          <p:cNvPr id="3" name="Content Placeholder 2">
            <a:extLst>
              <a:ext uri="{FF2B5EF4-FFF2-40B4-BE49-F238E27FC236}">
                <a16:creationId xmlns:a16="http://schemas.microsoft.com/office/drawing/2014/main" id="{F9C5A3E8-61BD-4597-B3C4-BECCF354A77E}"/>
              </a:ext>
            </a:extLst>
          </p:cNvPr>
          <p:cNvSpPr>
            <a:spLocks noGrp="1"/>
          </p:cNvSpPr>
          <p:nvPr>
            <p:ph idx="1"/>
          </p:nvPr>
        </p:nvSpPr>
        <p:spPr/>
        <p:txBody>
          <a:bodyPr>
            <a:normAutofit fontScale="55000" lnSpcReduction="20000"/>
          </a:bodyPr>
          <a:lstStyle/>
          <a:p>
            <a:r>
              <a:rPr lang="en-US" b="1" dirty="0"/>
              <a:t>Patient Evaluation:</a:t>
            </a:r>
            <a:r>
              <a:rPr lang="en-US" dirty="0"/>
              <a:t> Thorough assessment of the patient's medical history, physical condition, and any urological or genital concerns that might affect the surgery.</a:t>
            </a:r>
          </a:p>
          <a:p>
            <a:r>
              <a:rPr lang="en-US" b="1" dirty="0"/>
              <a:t>Preoperative Counseling:</a:t>
            </a:r>
            <a:r>
              <a:rPr lang="en-US" dirty="0"/>
              <a:t> Patients receive detailed information about the procedure, its potential risks, benefits, and postoperative care. Informed consent is obtained.</a:t>
            </a:r>
          </a:p>
          <a:p>
            <a:r>
              <a:rPr lang="en-US" b="1" dirty="0"/>
              <a:t>Preoperative Fasting:</a:t>
            </a:r>
            <a:r>
              <a:rPr lang="en-US" dirty="0"/>
              <a:t> Patients follow fasting guidelines to minimize the risk of aspiration during anesthesia induction.</a:t>
            </a:r>
          </a:p>
          <a:p>
            <a:r>
              <a:rPr lang="en-US" b="1" dirty="0"/>
              <a:t>Bowel Preparation:</a:t>
            </a:r>
            <a:r>
              <a:rPr lang="en-US" dirty="0"/>
              <a:t> For certain procedures, bowel preparation might be necessary to ensure a clean surgical field.</a:t>
            </a:r>
          </a:p>
          <a:p>
            <a:r>
              <a:rPr lang="en-US" b="1" dirty="0"/>
              <a:t>Preoperative Antibiotics:</a:t>
            </a:r>
            <a:r>
              <a:rPr lang="en-US" dirty="0"/>
              <a:t> Prophylactic antibiotics are administered to prevent surgical site infections.</a:t>
            </a:r>
          </a:p>
          <a:p>
            <a:r>
              <a:rPr lang="en-US" b="1" dirty="0"/>
              <a:t>Imaging and Diagnostic Tests:</a:t>
            </a:r>
            <a:r>
              <a:rPr lang="en-US" dirty="0"/>
              <a:t> Radiological or imaging studies may be conducted to provide detailed information about the surgical area.</a:t>
            </a:r>
          </a:p>
          <a:p>
            <a:r>
              <a:rPr lang="en-US" b="1" dirty="0"/>
              <a:t>Marking and Site Selection:</a:t>
            </a:r>
            <a:r>
              <a:rPr lang="en-US" dirty="0"/>
              <a:t> The surgical team marks the surgical site and identifies key anatomical landmarks for precise incisions and instrument placement.</a:t>
            </a:r>
          </a:p>
          <a:p>
            <a:r>
              <a:rPr lang="en-US" b="1" dirty="0"/>
              <a:t>Equipment and Instrumentation:</a:t>
            </a:r>
            <a:r>
              <a:rPr lang="en-US" dirty="0"/>
              <a:t> Specialized instruments and equipment needed for genitourinary surgery are prepared, ensuring they are sterile and functional.</a:t>
            </a:r>
          </a:p>
          <a:p>
            <a:r>
              <a:rPr lang="en-US" b="1" dirty="0"/>
              <a:t>Positioning:</a:t>
            </a:r>
            <a:r>
              <a:rPr lang="en-US" dirty="0"/>
              <a:t> Patients are positioned correctly to provide optimal access to the surgical site while maintaining their comfort and preventing pressure injuries.</a:t>
            </a:r>
          </a:p>
          <a:p>
            <a:r>
              <a:rPr lang="en-US" b="1" dirty="0"/>
              <a:t>Hemostasis Planning:</a:t>
            </a:r>
            <a:r>
              <a:rPr lang="en-US" dirty="0"/>
              <a:t> Strategies for controlling bleeding are considered, including cauterization techniques, suture materials, and hemostatic agents.</a:t>
            </a:r>
          </a:p>
          <a:p>
            <a:endParaRPr lang="en-US" dirty="0"/>
          </a:p>
        </p:txBody>
      </p:sp>
    </p:spTree>
    <p:extLst>
      <p:ext uri="{BB962C8B-B14F-4D97-AF65-F5344CB8AC3E}">
        <p14:creationId xmlns:p14="http://schemas.microsoft.com/office/powerpoint/2010/main" val="6902320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33A068-9418-4001-8978-2FCCECF2421A}"/>
              </a:ext>
            </a:extLst>
          </p:cNvPr>
          <p:cNvSpPr>
            <a:spLocks noGrp="1"/>
          </p:cNvSpPr>
          <p:nvPr>
            <p:ph type="title"/>
          </p:nvPr>
        </p:nvSpPr>
        <p:spPr/>
        <p:txBody>
          <a:bodyPr/>
          <a:lstStyle/>
          <a:p>
            <a:r>
              <a:rPr lang="en-US" dirty="0"/>
              <a:t>ANESTHESIA PREPARATION</a:t>
            </a:r>
          </a:p>
        </p:txBody>
      </p:sp>
      <p:sp>
        <p:nvSpPr>
          <p:cNvPr id="3" name="Content Placeholder 2">
            <a:extLst>
              <a:ext uri="{FF2B5EF4-FFF2-40B4-BE49-F238E27FC236}">
                <a16:creationId xmlns:a16="http://schemas.microsoft.com/office/drawing/2014/main" id="{69FB4576-37C6-48C5-9946-D4F18EBDCC16}"/>
              </a:ext>
            </a:extLst>
          </p:cNvPr>
          <p:cNvSpPr>
            <a:spLocks noGrp="1"/>
          </p:cNvSpPr>
          <p:nvPr>
            <p:ph idx="1"/>
          </p:nvPr>
        </p:nvSpPr>
        <p:spPr/>
        <p:txBody>
          <a:bodyPr>
            <a:normAutofit fontScale="62500" lnSpcReduction="20000"/>
          </a:bodyPr>
          <a:lstStyle/>
          <a:p>
            <a:r>
              <a:rPr lang="en-US" b="1" dirty="0"/>
              <a:t>Patient Assessment:</a:t>
            </a:r>
            <a:r>
              <a:rPr lang="en-US" dirty="0"/>
              <a:t> The anesthesiologist assesses the patient's overall health, comorbidities, and potential anesthesia-related risks.</a:t>
            </a:r>
          </a:p>
          <a:p>
            <a:r>
              <a:rPr lang="en-US" b="1" dirty="0"/>
              <a:t>Anesthesia Plan:</a:t>
            </a:r>
            <a:r>
              <a:rPr lang="en-US" dirty="0"/>
              <a:t> Anesthesia type (general, regional, or combination) is chosen based on patient characteristics and surgical requirements.</a:t>
            </a:r>
          </a:p>
          <a:p>
            <a:r>
              <a:rPr lang="en-US" b="1" dirty="0"/>
              <a:t>Preoperative Fasting:</a:t>
            </a:r>
            <a:r>
              <a:rPr lang="en-US" dirty="0"/>
              <a:t> Ensuring the patient follows fasting guidelines to minimize aspiration risk.</a:t>
            </a:r>
          </a:p>
          <a:p>
            <a:r>
              <a:rPr lang="en-US" b="1" dirty="0"/>
              <a:t>IV Access:</a:t>
            </a:r>
            <a:r>
              <a:rPr lang="en-US" dirty="0"/>
              <a:t> An intravenous line is established for fluid administration, medication delivery, and anesthesia induction.</a:t>
            </a:r>
          </a:p>
          <a:p>
            <a:r>
              <a:rPr lang="en-US" b="1" dirty="0"/>
              <a:t>Monitoring:</a:t>
            </a:r>
            <a:r>
              <a:rPr lang="en-US" dirty="0"/>
              <a:t> Vital signs, including heart rate, blood pressure, oxygen saturation, and end-tidal carbon dioxide levels, are continuously monitored.</a:t>
            </a:r>
          </a:p>
          <a:p>
            <a:r>
              <a:rPr lang="en-US" b="1" dirty="0"/>
              <a:t>Airway Management:</a:t>
            </a:r>
            <a:r>
              <a:rPr lang="en-US" dirty="0"/>
              <a:t> The anesthesiologist manages the patient's airway, choosing appropriate airway devices or intubation techniques.</a:t>
            </a:r>
          </a:p>
          <a:p>
            <a:r>
              <a:rPr lang="en-US" b="1" dirty="0"/>
              <a:t>Anesthesia Induction:</a:t>
            </a:r>
            <a:r>
              <a:rPr lang="en-US" dirty="0"/>
              <a:t> Anesthesia is induced while closely monitoring the patient's responses.</a:t>
            </a:r>
          </a:p>
          <a:p>
            <a:r>
              <a:rPr lang="en-US" b="1" dirty="0"/>
              <a:t>Pain Management:</a:t>
            </a:r>
            <a:r>
              <a:rPr lang="en-US" dirty="0"/>
              <a:t> Adequate analgesia is provided to manage intraoperative and postoperative pain.</a:t>
            </a:r>
          </a:p>
          <a:p>
            <a:r>
              <a:rPr lang="en-US" b="1" dirty="0"/>
              <a:t>Fluid Management:</a:t>
            </a:r>
            <a:r>
              <a:rPr lang="en-US" dirty="0"/>
              <a:t> Ensuring proper hydration and fluid balance during the procedure.</a:t>
            </a:r>
          </a:p>
          <a:p>
            <a:r>
              <a:rPr lang="en-US" b="1" dirty="0"/>
              <a:t>Emergence and Recovery:</a:t>
            </a:r>
            <a:r>
              <a:rPr lang="en-US" dirty="0"/>
              <a:t> The patient is gradually brought out of anesthesia, monitored, and transferred to the recovery area.</a:t>
            </a:r>
          </a:p>
          <a:p>
            <a:endParaRPr lang="en-US" dirty="0"/>
          </a:p>
        </p:txBody>
      </p:sp>
    </p:spTree>
    <p:extLst>
      <p:ext uri="{BB962C8B-B14F-4D97-AF65-F5344CB8AC3E}">
        <p14:creationId xmlns:p14="http://schemas.microsoft.com/office/powerpoint/2010/main" val="8898430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1295</Words>
  <Application>Microsoft Office PowerPoint</Application>
  <PresentationFormat>Widescreen</PresentationFormat>
  <Paragraphs>66</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ABDOMINAL SURGERY</vt:lpstr>
      <vt:lpstr>ANESTHESIA REQUIREMENT</vt:lpstr>
      <vt:lpstr>SURGICAL REQUIREMENT</vt:lpstr>
      <vt:lpstr>POST OPERATIVE CARE</vt:lpstr>
      <vt:lpstr>LAPROSCOPIC SURGERY</vt:lpstr>
      <vt:lpstr>ANESTHESIA PREPARATION</vt:lpstr>
      <vt:lpstr>GENITOURINARY SURGERY</vt:lpstr>
      <vt:lpstr>ANESTHESIA PREPARATION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ABDOMINAL SURGERY</dc:title>
  <dc:creator>User</dc:creator>
  <cp:lastModifiedBy>User</cp:lastModifiedBy>
  <cp:revision>2</cp:revision>
  <dcterms:created xsi:type="dcterms:W3CDTF">2023-08-11T09:08:08Z</dcterms:created>
  <dcterms:modified xsi:type="dcterms:W3CDTF">2023-11-01T05:23:44Z</dcterms:modified>
</cp:coreProperties>
</file>